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87" r:id="rId4"/>
    <p:sldId id="271" r:id="rId5"/>
    <p:sldId id="277" r:id="rId6"/>
    <p:sldId id="278" r:id="rId7"/>
    <p:sldId id="288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79" r:id="rId17"/>
    <p:sldId id="299" r:id="rId18"/>
    <p:sldId id="300" r:id="rId19"/>
    <p:sldId id="301" r:id="rId20"/>
    <p:sldId id="302" r:id="rId21"/>
    <p:sldId id="303" r:id="rId22"/>
    <p:sldId id="289" r:id="rId23"/>
    <p:sldId id="304" r:id="rId2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3E1D7"/>
    <a:srgbClr val="9BA8B7"/>
    <a:srgbClr val="9DF9B3"/>
    <a:srgbClr val="EFF1F3"/>
    <a:srgbClr val="13810D"/>
    <a:srgbClr val="2FA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6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D4BC655-8332-4560-91C3-72CE5769D5A9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040396-AD14-4025-9FC2-C36B3C1923AE}" type="datetime1">
              <a:rPr lang="es-ES" smtClean="0"/>
              <a:t>04/04/2023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Haga clic para modificar los estilos de texto del patrón</a:t>
            </a:r>
            <a:endParaRPr lang="en-US"/>
          </a:p>
          <a:p>
            <a:pPr lvl="1" rtl="0"/>
            <a:r>
              <a:rPr lang="es"/>
              <a:t>Segundo nivel</a:t>
            </a:r>
          </a:p>
          <a:p>
            <a:pPr lvl="2" rtl="0"/>
            <a:r>
              <a:rPr lang="es"/>
              <a:t>Tercer nivel</a:t>
            </a:r>
          </a:p>
          <a:p>
            <a:pPr lvl="3" rtl="0"/>
            <a:r>
              <a:rPr lang="es"/>
              <a:t>Cuarto nivel</a:t>
            </a:r>
          </a:p>
          <a:p>
            <a:pPr lvl="4" rtl="0"/>
            <a:r>
              <a:rPr lang="es"/>
              <a:t>Quinto nivel</a:t>
            </a:r>
            <a:endParaRPr lang="en-U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/>
              <a:t>Haga clic para modificar el estilo de subtítulo del patrón</a:t>
            </a:r>
            <a:endParaRPr lang="en-US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BDD6E0-AD8D-45E4-AD9F-19818203D7BD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FC992A-CC56-4D4E-AD85-36A20390DB11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A0641-D90D-45EF-A619-84D92EAC9606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B802E-BFC6-4F89-8E3C-91026AB025AB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790B00-0530-4D1E-BDCB-36188ECD53E6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289539-2F87-43AF-8A5D-E992DCF9F593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Marcador de posición de número de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B5D441-F920-4B23-9C83-2DCFFDC4C28F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11" name="Marcador de pie de pá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Marcador de posición de número de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905ED3-47DC-4785-91BE-A3159F909C32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572A2E-2D1F-4CE9-8283-32B623FD9550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F3EBED02-4679-462C-830F-722888DF8E2D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1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EB264D6B-F770-42EA-A416-77765C2D9E77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"/>
              <a:t>Haga clic para modificar los estilos de texto del patrón</a:t>
            </a:r>
          </a:p>
          <a:p>
            <a:pPr lvl="1" rtl="0"/>
            <a:r>
              <a:rPr lang="es"/>
              <a:t>Segundo nivel</a:t>
            </a:r>
          </a:p>
          <a:p>
            <a:pPr lvl="2" rtl="0"/>
            <a:r>
              <a:rPr lang="es"/>
              <a:t>Tercer nivel</a:t>
            </a:r>
          </a:p>
          <a:p>
            <a:pPr lvl="3" rtl="0"/>
            <a:r>
              <a:rPr lang="es"/>
              <a:t>Cuarto nivel</a:t>
            </a:r>
          </a:p>
          <a:p>
            <a:pPr lvl="4" rtl="0"/>
            <a:r>
              <a:rPr lang="es"/>
              <a:t>Quinto nivel</a:t>
            </a:r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0B690EE5-24CD-41B5-AD70-FAB1408B17DB}" type="datetime1">
              <a:rPr lang="es-ES" smtClean="0"/>
              <a:t>04/04/2023</a:t>
            </a:fld>
            <a:endParaRPr lang="en-U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ticipaciosocial@gva.es" TargetMode="External"/><Relationship Id="rId2" Type="http://schemas.openxmlformats.org/officeDocument/2006/relationships/hyperlink" Target="https://ceice.gva.es/va/web/madres-padres-alumnos/subvencions-ajuntamen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174648474/180540+ANNEX+II+MUNICIPIS+finan%C3%A7ament+activitats.pdf/9cc3e362-94a1-cf45-5f87-d02e9d5e779c?t=1675945430443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61061065/180371+ANNEX+I-B1+MUNICIPIS.pdf/fba80be6-ec3c-45ac-cd87-a06b473d5a87?t=165579810578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61061065/180372+ANNEX+I-B2+MUNICIPS.pdf/b014698d-b4ee-fc78-e377-847288cba790?t=1655798106255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61061065/180373+ANNEX+I-B3+MUNICIPIS.pdf/d191e0ed-a8fe-c05e-3682-1a44927e475c?t=1655798106751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61061065/180374+ANNEX+I-B4+MUNICIPIS.pdf/02a9358e-6c52-fc56-0d0a-875d4eefa512?t=1655798107172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residencia.gva.es/estatico/identitat-gva/assets/downloads/gv_distintivo_con_conselleria_educaci%C3%B3n_cultura_deporte.zi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71045911/RESOLUCI%C3%93+PLA+DE+CONTROL+EXTRAESCOLARS_firmado.pdf/917e6fe3-d26f-7401-e310-c31db2398f9f?t=168052163643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articipaciosocial@gva.es" TargetMode="External"/><Relationship Id="rId2" Type="http://schemas.openxmlformats.org/officeDocument/2006/relationships/hyperlink" Target="https://www.tramita.gva.es/ctt-att-atr/asistente/iniciarTramite.html?tramite=PROPER&amp;version=1&amp;idioma=es&amp;idProcGuc=22648&amp;idCatGuc=PR&amp;login=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eneralitat_en_red@gva.es" TargetMode="External"/><Relationship Id="rId2" Type="http://schemas.openxmlformats.org/officeDocument/2006/relationships/hyperlink" Target="https://www.gva.es/va/inicio/procedimientos?id_proc=1854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70576020/210310_MODEL+ORIENTATIU+DE+MEM%C3%92RIA+JUSTIFICATIVA+DEL+PROJECTE_Val.docx/0e0fae8a-bca5-e767-6d63-494f9d64f74a?t=168059678204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eice.gva.es/documents/161863075/361061065/180369_ANNEX+I+MUNICIPIS.pdf/9747db2d-c59a-252e-df04-ce92df0529e0?t=1655798104370" TargetMode="External"/><Relationship Id="rId2" Type="http://schemas.openxmlformats.org/officeDocument/2006/relationships/hyperlink" Target="https://ceice.gva.es/va/web/madres-padres-alumnos/subvencions-ajuntament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eice.gva.es/documents/161863075/361061065/180370_ANNEX+I-A+MUNICIPIS.pdf/723b130f-4ef6-c29b-8c1d-dc2357c3836d?t=165579810528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ángulo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 rtlCol="0">
            <a:normAutofit/>
          </a:bodyPr>
          <a:lstStyle/>
          <a:p>
            <a:pPr rtl="0"/>
            <a:r>
              <a:rPr lang="es-ES" sz="180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lang="e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6">
            <a:extLst>
              <a:ext uri="{FF2B5EF4-FFF2-40B4-BE49-F238E27FC236}">
                <a16:creationId xmlns:a16="http://schemas.microsoft.com/office/drawing/2014/main" id="{1FBB332C-1908-4CE3-9C9B-5D991D254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550" y="639763"/>
            <a:ext cx="6253163" cy="3684587"/>
          </a:xfrm>
          <a:prstGeom prst="roundRect">
            <a:avLst/>
          </a:prstGeom>
          <a:solidFill>
            <a:schemeClr val="accent2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70C0"/>
                </a:solidFill>
                <a:effectLst/>
                <a:latin typeface="Calibri-Bold"/>
                <a:ea typeface="Calibri" panose="020F0502020204030204" pitchFamily="34" charset="0"/>
                <a:cs typeface="Calibri-Bold"/>
              </a:rPr>
              <a:t>MANUAL D'INSTRUCCIONS DE</a:t>
            </a:r>
            <a:b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800" b="1" dirty="0">
                <a:solidFill>
                  <a:srgbClr val="0070C0"/>
                </a:solidFill>
                <a:effectLst/>
                <a:latin typeface="Calibri-Bold"/>
                <a:ea typeface="Calibri" panose="020F0502020204030204" pitchFamily="34" charset="0"/>
                <a:cs typeface="Calibri-Bold"/>
              </a:rPr>
              <a:t>JUSTIFICACIÓ DE SUBVENCIONS</a:t>
            </a:r>
            <a:b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-Bold"/>
                <a:ea typeface="Calibri" panose="020F0502020204030204" pitchFamily="34" charset="0"/>
                <a:cs typeface="Calibri-Bold"/>
              </a:rPr>
            </a:b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-Bold"/>
                <a:ea typeface="Calibri" panose="020F0502020204030204" pitchFamily="34" charset="0"/>
                <a:cs typeface="Calibri-Bold"/>
              </a:rPr>
            </a:b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b="1" dirty="0">
                <a:ln>
                  <a:noFill/>
                </a:ln>
                <a:solidFill>
                  <a:srgbClr val="53813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-Bold"/>
                <a:ea typeface="Calibri" panose="020F0502020204030204" pitchFamily="34" charset="0"/>
                <a:cs typeface="Calibri-Bold"/>
              </a:rPr>
              <a:t>ACTIVITATS EXTRAESCOLARS I COMPLEMENTÀRIES AJUNTAMENTS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3E29188-7F0F-4F02-A88B-24CD20CCEE4B}"/>
              </a:ext>
            </a:extLst>
          </p:cNvPr>
          <p:cNvSpPr txBox="1"/>
          <p:nvPr/>
        </p:nvSpPr>
        <p:spPr>
          <a:xfrm>
            <a:off x="406246" y="5868050"/>
            <a:ext cx="6097554" cy="549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Pàgina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web: </a:t>
            </a:r>
            <a:r>
              <a:rPr lang="es-ES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https://ceice.gva.es/va/web/madres-padres-alumnos/subvencions-ajuntaments</a:t>
            </a:r>
            <a:endParaRPr lang="es-ES" sz="11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Correu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electrònic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participaciosocial@gva.es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C43F1F0F-7F73-4EB7-880C-FD6CB78BD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6" y="440760"/>
            <a:ext cx="3999866" cy="233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46797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784E6A0-D1AE-D0B7-B84A-5CA2C1E6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055234"/>
              </p:ext>
            </p:extLst>
          </p:nvPr>
        </p:nvGraphicFramePr>
        <p:xfrm>
          <a:off x="167950" y="760103"/>
          <a:ext cx="11605641" cy="185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325631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</a:rPr>
                        <a:t>Annexos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 que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</a:rPr>
                        <a:t>s'han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 de presentar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</a:rPr>
                        <a:t>obligatòriament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14242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ANNEX II: FINANÇAMENT D'ACTIVITATS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imprescindible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 presentar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d'emplenar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i signar-se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tenint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caràcter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II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endParaRPr lang="es-ES" sz="1400" dirty="0">
                        <a:effectLst/>
                        <a:highlight>
                          <a:srgbClr val="F3E1D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01A9186-A2B6-AE6B-D919-E9BAAB04A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15877"/>
              </p:ext>
            </p:extLst>
          </p:nvPr>
        </p:nvGraphicFramePr>
        <p:xfrm>
          <a:off x="167951" y="2808796"/>
          <a:ext cx="11605640" cy="3351849"/>
        </p:xfrm>
        <a:graphic>
          <a:graphicData uri="http://schemas.openxmlformats.org/drawingml/2006/table">
            <a:tbl>
              <a:tblPr firstRow="1" firstCol="1" bandRow="1"/>
              <a:tblGrid>
                <a:gridCol w="1425957">
                  <a:extLst>
                    <a:ext uri="{9D8B030D-6E8A-4147-A177-3AD203B41FA5}">
                      <a16:colId xmlns:a16="http://schemas.microsoft.com/office/drawing/2014/main" val="2509791573"/>
                    </a:ext>
                  </a:extLst>
                </a:gridCol>
                <a:gridCol w="10179683">
                  <a:extLst>
                    <a:ext uri="{9D8B030D-6E8A-4147-A177-3AD203B41FA5}">
                      <a16:colId xmlns:a16="http://schemas.microsoft.com/office/drawing/2014/main" val="3185358204"/>
                    </a:ext>
                  </a:extLst>
                </a:gridCol>
              </a:tblGrid>
              <a:tr h="13919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EMPLENAR-HO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77" marR="55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807744"/>
                  </a:ext>
                </a:extLst>
              </a:tr>
              <a:tr h="4304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 A: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77" marR="55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 d'informar-se el nom de l'ajuntament i el CIF.</a:t>
                      </a:r>
                    </a:p>
                  </a:txBody>
                  <a:tcPr marL="55677" marR="55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596480"/>
                  </a:ext>
                </a:extLst>
              </a:tr>
              <a:tr h="149446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 B: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77" marR="556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cadascuna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subvencionades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s'informaran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camps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d'identificar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mateixa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forma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què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Realitzada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(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empresa)</a:t>
                      </a:r>
                      <a:r>
                        <a:rPr lang="es-ES" sz="1400" dirty="0"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en el cas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subcontractació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d'aquesta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l'ha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directament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total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Nombre de </a:t>
                      </a:r>
                      <a:r>
                        <a:rPr lang="es-ES" sz="1400" dirty="0" err="1"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participants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El número de total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participants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Caràcter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destinataris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Si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suposat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destinatari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caldrà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informar el preu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unitari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o si, per contra,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gratuïta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Ingressos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obtinguts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dels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destinataris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Si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destinataris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han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hagut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d'abonar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preu per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indicar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total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obtingut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77" marR="55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2326"/>
                  </a:ext>
                </a:extLst>
              </a:tr>
              <a:tr h="43046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C: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77" marR="55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ser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segellat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s'indica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signatura.</a:t>
                      </a:r>
                    </a:p>
                  </a:txBody>
                  <a:tcPr marL="55677" marR="556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457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17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99692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784E6A0-D1AE-D0B7-B84A-5CA2C1E6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49435"/>
              </p:ext>
            </p:extLst>
          </p:nvPr>
        </p:nvGraphicFramePr>
        <p:xfrm>
          <a:off x="167950" y="760103"/>
          <a:ext cx="11605641" cy="1341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235916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2: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s'han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en cas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d'haver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imputat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tipus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corresponent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9074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ANNEX I-B1: DESPESES DE MATERIAL FUNGIBLE I FUNCIONAMENT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highlight>
                          <a:srgbClr val="F3E1D7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I-B1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endParaRPr lang="es-ES" sz="1400" b="1" kern="1200" dirty="0">
                        <a:solidFill>
                          <a:schemeClr val="dk1"/>
                        </a:solidFill>
                        <a:effectLst/>
                        <a:highlight>
                          <a:srgbClr val="F3E1D7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5696C40-655D-63EA-6869-82CA6977F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37972"/>
              </p:ext>
            </p:extLst>
          </p:nvPr>
        </p:nvGraphicFramePr>
        <p:xfrm>
          <a:off x="167949" y="2501142"/>
          <a:ext cx="11605641" cy="2699005"/>
        </p:xfrm>
        <a:graphic>
          <a:graphicData uri="http://schemas.openxmlformats.org/drawingml/2006/table">
            <a:tbl>
              <a:tblPr firstRow="1" firstCol="1" bandRow="1"/>
              <a:tblGrid>
                <a:gridCol w="1425959">
                  <a:extLst>
                    <a:ext uri="{9D8B030D-6E8A-4147-A177-3AD203B41FA5}">
                      <a16:colId xmlns:a16="http://schemas.microsoft.com/office/drawing/2014/main" val="537315552"/>
                    </a:ext>
                  </a:extLst>
                </a:gridCol>
                <a:gridCol w="10179682">
                  <a:extLst>
                    <a:ext uri="{9D8B030D-6E8A-4147-A177-3AD203B41FA5}">
                      <a16:colId xmlns:a16="http://schemas.microsoft.com/office/drawing/2014/main" val="77808285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EMPLENAR-HO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882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A: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d'informar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el CIF.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435995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B: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cadascuna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subvencionades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s'informaran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camps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d'identificar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mateixa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forma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què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la factura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en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expedir la factura.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Número de factura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Número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referència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factura.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NIF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Proveïdor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CIF en cas de tractar-se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empresa.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proveïdor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persona que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cobrat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proveïdor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972674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C: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signat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segellat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tal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s'indica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signatura. La signatura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actua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responsable que les dades informades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són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degudament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29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17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5411"/>
            <a:ext cx="8621487" cy="375617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784E6A0-D1AE-D0B7-B84A-5CA2C1E6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64542"/>
              </p:ext>
            </p:extLst>
          </p:nvPr>
        </p:nvGraphicFramePr>
        <p:xfrm>
          <a:off x="167948" y="468814"/>
          <a:ext cx="11605641" cy="103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230599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2: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s'han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en cas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d'haver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imputat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tipus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corresponent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7219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ANNEX I-B2: DESPESES DE PERSONAL CONTRACTAT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I-B2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E2E390-4DB7-C8F5-7B65-25EE780E0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147956"/>
              </p:ext>
            </p:extLst>
          </p:nvPr>
        </p:nvGraphicFramePr>
        <p:xfrm>
          <a:off x="167947" y="1609711"/>
          <a:ext cx="11605641" cy="2922868"/>
        </p:xfrm>
        <a:graphic>
          <a:graphicData uri="http://schemas.openxmlformats.org/drawingml/2006/table">
            <a:tbl>
              <a:tblPr firstRow="1" firstCol="1" bandRow="1"/>
              <a:tblGrid>
                <a:gridCol w="1442739">
                  <a:extLst>
                    <a:ext uri="{9D8B030D-6E8A-4147-A177-3AD203B41FA5}">
                      <a16:colId xmlns:a16="http://schemas.microsoft.com/office/drawing/2014/main" val="782990608"/>
                    </a:ext>
                  </a:extLst>
                </a:gridCol>
                <a:gridCol w="10162902">
                  <a:extLst>
                    <a:ext uri="{9D8B030D-6E8A-4147-A177-3AD203B41FA5}">
                      <a16:colId xmlns:a16="http://schemas.microsoft.com/office/drawing/2014/main" val="2471737087"/>
                    </a:ext>
                  </a:extLst>
                </a:gridCol>
              </a:tblGrid>
              <a:tr h="14157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EMPLENAR-HO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660234"/>
                  </a:ext>
                </a:extLst>
              </a:tr>
              <a:tr h="31199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d'informar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el CIF.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743333"/>
                  </a:ext>
                </a:extLst>
              </a:tr>
              <a:tr h="13936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cadascuna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subvencionades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s'informaran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camps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Ha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d'identificar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mateixa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forma 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què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projecte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memòria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DNI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contractat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Cognoms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contractat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nòmina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d'imputar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proporcional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nòmina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segons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temps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emprat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contractat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 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concreta.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nòmina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aportats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cotitzacions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SS i IRPF.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aportacions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SS i IRPF per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759470"/>
                  </a:ext>
                </a:extLst>
              </a:tr>
              <a:tr h="73406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L'annex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ser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signat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segellat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tal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s'indica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signatura. La signatura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actua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responsable que les dades informades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són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que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degudament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51826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1530BD2-519B-5EF1-A146-7CCEA4D0F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75025"/>
              </p:ext>
            </p:extLst>
          </p:nvPr>
        </p:nvGraphicFramePr>
        <p:xfrm>
          <a:off x="167947" y="4647049"/>
          <a:ext cx="11605640" cy="1661469"/>
        </p:xfrm>
        <a:graphic>
          <a:graphicData uri="http://schemas.openxmlformats.org/drawingml/2006/table">
            <a:tbl>
              <a:tblPr firstRow="1" firstCol="1" bandRow="1"/>
              <a:tblGrid>
                <a:gridCol w="11605640">
                  <a:extLst>
                    <a:ext uri="{9D8B030D-6E8A-4147-A177-3AD203B41FA5}">
                      <a16:colId xmlns:a16="http://schemas.microsoft.com/office/drawing/2014/main" val="39584068"/>
                    </a:ext>
                  </a:extLst>
                </a:gridCol>
              </a:tblGrid>
              <a:tr h="206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justificativa del </a:t>
                      </a: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adjuntar: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246269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Nòmines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personal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reflectisca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l'import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proporcional 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imputada.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8301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bancaris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l'abonament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nòmines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comptabilitzades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96714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l'entitat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persones imputades a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d'hores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dedicades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aquest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799216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d'aportar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 una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treball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desenvolupament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personal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imputat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8891"/>
                  </a:ext>
                </a:extLst>
              </a:tr>
              <a:tr h="4225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Butlletins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cotització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TC1 i TC2 del personal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 justificar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quota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Seguretat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Social.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S'identificarà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mitjançant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subratllat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TC2,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treballadors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imputats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de manera que siguen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fàcilment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localitzables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324668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Acreditació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l'IRPF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personal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mitjançant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liquidació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corresponent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transferència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bancària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8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712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2696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784E6A0-D1AE-D0B7-B84A-5CA2C1E6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35692"/>
              </p:ext>
            </p:extLst>
          </p:nvPr>
        </p:nvGraphicFramePr>
        <p:xfrm>
          <a:off x="167948" y="580756"/>
          <a:ext cx="11605641" cy="121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235916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2: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s'han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en cas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d'haver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imputat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tipus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corresponent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9074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ANNEX I-B3: DESPESES DE DESPLAÇAMENT</a:t>
                      </a:r>
                    </a:p>
                    <a:p>
                      <a:pPr lvl="0"/>
                      <a:endParaRPr lang="es-ES" sz="1400" kern="1200" dirty="0">
                        <a:solidFill>
                          <a:schemeClr val="dk1"/>
                        </a:solidFill>
                        <a:effectLst/>
                        <a:highlight>
                          <a:srgbClr val="F3E1D7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I-B3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endParaRPr lang="es-ES" sz="1400" dirty="0">
                        <a:effectLst/>
                        <a:highlight>
                          <a:srgbClr val="F3E1D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02F81AA-1160-8D17-70D0-C16718FE7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09466"/>
              </p:ext>
            </p:extLst>
          </p:nvPr>
        </p:nvGraphicFramePr>
        <p:xfrm>
          <a:off x="167948" y="1869118"/>
          <a:ext cx="11605640" cy="2524266"/>
        </p:xfrm>
        <a:graphic>
          <a:graphicData uri="http://schemas.openxmlformats.org/drawingml/2006/table">
            <a:tbl>
              <a:tblPr firstRow="1" firstCol="1" bandRow="1"/>
              <a:tblGrid>
                <a:gridCol w="1409182">
                  <a:extLst>
                    <a:ext uri="{9D8B030D-6E8A-4147-A177-3AD203B41FA5}">
                      <a16:colId xmlns:a16="http://schemas.microsoft.com/office/drawing/2014/main" val="2574787283"/>
                    </a:ext>
                  </a:extLst>
                </a:gridCol>
                <a:gridCol w="10196458">
                  <a:extLst>
                    <a:ext uri="{9D8B030D-6E8A-4147-A177-3AD203B41FA5}">
                      <a16:colId xmlns:a16="http://schemas.microsoft.com/office/drawing/2014/main" val="739671822"/>
                    </a:ext>
                  </a:extLst>
                </a:gridCol>
              </a:tblGrid>
              <a:tr h="14157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EMPLENAR-HO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024718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d'informar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el CIF.</a:t>
                      </a: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132823"/>
                  </a:ext>
                </a:extLst>
              </a:tr>
              <a:tr h="13601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cadascuna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subvencionades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s'informaran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camps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Ha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d'identificar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mateixa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forma 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què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projecte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memòria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què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origen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Número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Referència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aportat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despesa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Cognoms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persona que ha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originat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les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DNI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despesa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S'indicarà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base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imposable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despesa,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l'IVA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el total de la despesa.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l'abonament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despesa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633381"/>
                  </a:ext>
                </a:extLst>
              </a:tr>
              <a:tr h="4277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L'annex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ser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signat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segellat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tal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s'indica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signatura. La signatura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actua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responsable que les dades informades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són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que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degudament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28" marR="56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27476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5C3E96E-3E2A-4D72-C395-B101184CC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47495"/>
              </p:ext>
            </p:extLst>
          </p:nvPr>
        </p:nvGraphicFramePr>
        <p:xfrm>
          <a:off x="167948" y="4760453"/>
          <a:ext cx="11605640" cy="952627"/>
        </p:xfrm>
        <a:graphic>
          <a:graphicData uri="http://schemas.openxmlformats.org/drawingml/2006/table">
            <a:tbl>
              <a:tblPr firstRow="1" firstCol="1" bandRow="1"/>
              <a:tblGrid>
                <a:gridCol w="11605640">
                  <a:extLst>
                    <a:ext uri="{9D8B030D-6E8A-4147-A177-3AD203B41FA5}">
                      <a16:colId xmlns:a16="http://schemas.microsoft.com/office/drawing/2014/main" val="92225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justificativa del </a:t>
                      </a: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adjuntar: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0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corresponents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quilometratge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es justifiquen se subvencionaran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prenent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referència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establit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mateix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concepte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Decret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7/2023, de 27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del Consell,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modifica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Decret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24/1997, d'11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febrer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sobre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indemnitzacions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raó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servei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gratificacions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serveis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extraordinaris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(DOGV 9524, 01.02.2023).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496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Han de justificar-se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factures o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qualsevol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equivalent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acredite que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efectivament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ha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generat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aqueixa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despesa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desplaçament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01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961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93845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784E6A0-D1AE-D0B7-B84A-5CA2C1E6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90337"/>
              </p:ext>
            </p:extLst>
          </p:nvPr>
        </p:nvGraphicFramePr>
        <p:xfrm>
          <a:off x="167947" y="553669"/>
          <a:ext cx="11605641" cy="121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235916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2: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s'han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en cas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d'haver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imputat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tipus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corresponent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9074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ANNEX I-B4: DESPESES DE CONTRACTACIÓ DE SERVEIS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highlight>
                          <a:srgbClr val="F3E1D7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I-B4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endParaRPr lang="es-ES" sz="1400" dirty="0">
                        <a:effectLst/>
                        <a:highlight>
                          <a:srgbClr val="F3E1D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784E36-89AF-3A50-D941-CB334D20A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6710"/>
              </p:ext>
            </p:extLst>
          </p:nvPr>
        </p:nvGraphicFramePr>
        <p:xfrm>
          <a:off x="167947" y="1880794"/>
          <a:ext cx="11605641" cy="3395881"/>
        </p:xfrm>
        <a:graphic>
          <a:graphicData uri="http://schemas.openxmlformats.org/drawingml/2006/table">
            <a:tbl>
              <a:tblPr firstRow="1" firstCol="1" bandRow="1"/>
              <a:tblGrid>
                <a:gridCol w="905844">
                  <a:extLst>
                    <a:ext uri="{9D8B030D-6E8A-4147-A177-3AD203B41FA5}">
                      <a16:colId xmlns:a16="http://schemas.microsoft.com/office/drawing/2014/main" val="1220682310"/>
                    </a:ext>
                  </a:extLst>
                </a:gridCol>
                <a:gridCol w="10699797">
                  <a:extLst>
                    <a:ext uri="{9D8B030D-6E8A-4147-A177-3AD203B41FA5}">
                      <a16:colId xmlns:a16="http://schemas.microsoft.com/office/drawing/2014/main" val="973300149"/>
                    </a:ext>
                  </a:extLst>
                </a:gridCol>
              </a:tblGrid>
              <a:tr h="19997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EMPLENAR-HO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78923"/>
                  </a:ext>
                </a:extLst>
              </a:tr>
              <a:tr h="2181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 A: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 d'informar-se el nom de l'ajuntament i el CIF.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6072"/>
                  </a:ext>
                </a:extLst>
              </a:tr>
              <a:tr h="2494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 B:</a:t>
                      </a:r>
                      <a:endParaRPr lang="es-E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cadascuna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subvencionades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s'informaran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camps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Ha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d'identificar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de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mateixa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forma en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què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projecte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memòria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d'activitats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la factura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en la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va expedir la factura.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Número de factura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Número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referència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factura.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NIF / CIF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CIF en cas de tractar-se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d'una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empresa.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ponent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persona que ha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cobrat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proveïdor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Data del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666866"/>
                  </a:ext>
                </a:extLst>
              </a:tr>
              <a:tr h="483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C:</a:t>
                      </a:r>
                      <a:endParaRPr lang="es-E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L'annex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ser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signat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segellat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tal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s'indica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peu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signatura. La signatura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actua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declaració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responsable que les dades informades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són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certs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que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degudament</a:t>
                      </a:r>
                      <a:r>
                        <a:rPr lang="es-E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57460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A9C6E92-9FA3-3630-DC6E-C4B20B0E5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63015"/>
              </p:ext>
            </p:extLst>
          </p:nvPr>
        </p:nvGraphicFramePr>
        <p:xfrm>
          <a:off x="167946" y="5417390"/>
          <a:ext cx="11605641" cy="680085"/>
        </p:xfrm>
        <a:graphic>
          <a:graphicData uri="http://schemas.openxmlformats.org/drawingml/2006/table">
            <a:tbl>
              <a:tblPr firstRow="1" firstCol="1" bandRow="1"/>
              <a:tblGrid>
                <a:gridCol w="11605641">
                  <a:extLst>
                    <a:ext uri="{9D8B030D-6E8A-4147-A177-3AD203B41FA5}">
                      <a16:colId xmlns:a16="http://schemas.microsoft.com/office/drawing/2014/main" val="298901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annexos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justificatiu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s'agruparan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subapartats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projecte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sol·licitud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 es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farà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constar la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referència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té en la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sol·licitud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s'imputa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es numeraran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Quedaran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exclosos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 conste i siga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plenament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identificable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concreta que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indicació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lloc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data i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horari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realització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93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99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4437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id="{FFA12023-655C-48BE-D1BE-C3E17A828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83010"/>
              </p:ext>
            </p:extLst>
          </p:nvPr>
        </p:nvGraphicFramePr>
        <p:xfrm>
          <a:off x="167950" y="1068270"/>
          <a:ext cx="11605641" cy="428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952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9151689">
                  <a:extLst>
                    <a:ext uri="{9D8B030D-6E8A-4147-A177-3AD203B41FA5}">
                      <a16:colId xmlns:a16="http://schemas.microsoft.com/office/drawing/2014/main" val="2158905555"/>
                    </a:ext>
                  </a:extLst>
                </a:gridCol>
              </a:tblGrid>
              <a:tr h="3033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549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Una altra documentació per a presentar</a:t>
                      </a:r>
                      <a:endParaRPr lang="es-ES" dirty="0">
                        <a:solidFill>
                          <a:srgbClr val="EFF1F3"/>
                        </a:solidFill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Documentació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que acredite que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s'ha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incorporat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de manera visible 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en el material que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s'utilitze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per a la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difusió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dels programes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subvencionats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, el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F3E1D7"/>
                          </a:highlight>
                        </a:rPr>
                        <a:t>logotip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F3E1D7"/>
                          </a:highlight>
                        </a:rPr>
                        <a:t> de la Conselleria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F3E1D7"/>
                          </a:highlight>
                        </a:rPr>
                        <a:t>d'Educació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F3E1D7"/>
                          </a:highlight>
                        </a:rPr>
                        <a:t>, Cultura i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F3E1D7"/>
                          </a:highlight>
                        </a:rPr>
                        <a:t>Esport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amb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la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finalitat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de poder identificar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l'origen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subvenció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</a:rPr>
                        <a:t>Tal y como se indica en el apartado 5.3 de la resolución de convocatoria, la entidad beneficiaria deberá hacer constar expresa y claramente visible en todo impreso o publicidad que haga referencia a las actividades subvencionadas la procedencia de la financiación, junto con el siguiente logo:</a:t>
                      </a: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0" algn="ctr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 logo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descarregar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-se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Certificats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de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trobar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-se al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corrent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de les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obligacions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tributàries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,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amb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la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Seguretat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  <a:highlight>
                            <a:srgbClr val="99CCFF"/>
                          </a:highlight>
                        </a:rPr>
                        <a:t> Social i la Generalitat Valenciana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, en el cas de no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haver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autoritzat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la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seua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consulta al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departament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de la Conselleria de Cultura,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Educació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Esport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encarregat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tramitació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d'aquestes</a:t>
                      </a:r>
                      <a:r>
                        <a:rPr lang="es-ES" sz="1400" b="0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0" u="none" dirty="0" err="1">
                          <a:solidFill>
                            <a:schemeClr val="tx1"/>
                          </a:solidFill>
                        </a:rPr>
                        <a:t>ajudes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457200" lvl="0" indent="0" algn="l">
                        <a:lnSpc>
                          <a:spcPct val="107000"/>
                        </a:lnSpc>
                        <a:buFontTx/>
                        <a:buNone/>
                      </a:pP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133002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A2B861CE-0619-3944-3E89-5BD38A6B2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280" y="2634189"/>
            <a:ext cx="2555119" cy="125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57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80204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36F58F-0213-F133-0718-820E93B0A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75243"/>
              </p:ext>
            </p:extLst>
          </p:nvPr>
        </p:nvGraphicFramePr>
        <p:xfrm>
          <a:off x="167951" y="760103"/>
          <a:ext cx="11513532" cy="5424550"/>
        </p:xfrm>
        <a:graphic>
          <a:graphicData uri="http://schemas.openxmlformats.org/drawingml/2006/table">
            <a:tbl>
              <a:tblPr firstRow="1" firstCol="1" bandRow="1"/>
              <a:tblGrid>
                <a:gridCol w="11513532">
                  <a:extLst>
                    <a:ext uri="{9D8B030D-6E8A-4147-A177-3AD203B41FA5}">
                      <a16:colId xmlns:a16="http://schemas.microsoft.com/office/drawing/2014/main" val="1181963252"/>
                    </a:ext>
                  </a:extLst>
                </a:gridCol>
              </a:tblGrid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Requisits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ha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complir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cada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facturaequisitos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debe cumplir cada factura: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98" marR="50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74800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Número i, en el seu cas, sèrie.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26551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Data d'expedició.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947403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Nom i cognoms, o raó social, de l'expedidor.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22313"/>
                  </a:ext>
                </a:extLst>
              </a:tr>
              <a:tr h="333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Nom i cognoms, o raó social, del destinatari (l'entitat beneficiària de la subvenció).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61540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NIF de l'expedidor.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536156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NIF del destinatari (l'entitat beneficiària de la subvenció).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38819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Domicili de l'expedidor.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90590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Domicili del destinatari (l'entitat beneficiària de la subvenció).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16784"/>
                  </a:ext>
                </a:extLst>
              </a:tr>
              <a:tr h="503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Descripció detallada de l'operació realitzada, incloent-hi l'import unitari sense impost de l'operació, així com qualsevol rebaixa que no estiga inclosa en aquest import unitari.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574841"/>
                  </a:ext>
                </a:extLst>
              </a:tr>
              <a:tr h="333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Si està gravada amb IVA: base imposable, tipus d'IVA aplicat, quota tributària i import total de l'operació.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721812"/>
                  </a:ext>
                </a:extLst>
              </a:tr>
              <a:tr h="503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 el cas que l'operació que es documenta en una factura estiga exempta d'IVA, una referència als preceptes corresponents de la normativa amb la indicació que l'operació està exempta.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024669"/>
                  </a:ext>
                </a:extLst>
              </a:tr>
              <a:tr h="333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Lloc i dates d'emissió i pagament (en aquest punt, s'exigirà que les dates de pagament estiguen compreses dins del termini establit).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95739"/>
                  </a:ext>
                </a:extLst>
              </a:tr>
              <a:tr h="333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Si està subjecta a retenció de l'IRPF: tipus de retenció aplicada, quota resultant i import a pagar.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138613"/>
                  </a:ext>
                </a:extLst>
              </a:tr>
              <a:tr h="673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Quan en una factura figura una retenció de l'IRPF, el seu pagament s'acredita mitjançant la presentació de la declaració i resum anual de retencions i ingressos a compte de l'Impost sobre la Renda de les Persones Físiques (IRPF) (models 110 i 190) degudament segellats per l'Agència Tributària o l'entitat bancària col·laboradora.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727673"/>
                  </a:ext>
                </a:extLst>
              </a:tr>
              <a:tr h="333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 el cas de pagament en efectiu, s'exigirà que en la factura figure el vaig rebre amb la signatura i el segell de l'emissor d'aquesta, així com la identificació personal del signant.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08859"/>
                  </a:ext>
                </a:extLst>
              </a:tr>
              <a:tr h="162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Forma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factura: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metàl·lic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mitjà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electrònic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8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7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86726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75C8152-B633-7190-AA3F-72C0BF67C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47207"/>
              </p:ext>
            </p:extLst>
          </p:nvPr>
        </p:nvGraphicFramePr>
        <p:xfrm>
          <a:off x="87007" y="736666"/>
          <a:ext cx="11686585" cy="1329310"/>
        </p:xfrm>
        <a:graphic>
          <a:graphicData uri="http://schemas.openxmlformats.org/drawingml/2006/table">
            <a:tbl>
              <a:tblPr firstRow="1" firstCol="1" bandRow="1"/>
              <a:tblGrid>
                <a:gridCol w="11686585">
                  <a:extLst>
                    <a:ext uri="{9D8B030D-6E8A-4147-A177-3AD203B41FA5}">
                      <a16:colId xmlns:a16="http://schemas.microsoft.com/office/drawing/2014/main" val="2709694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es tindran en compte com a justificants de la despesa aquelles factures que no estiguen incloses en la relació de despeses imputades en l'Annex I-A, o no coincidisquen exactament amb les referències assenyalades en ell.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74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factures han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d'estar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emeses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l'entitat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beneficiària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l'ajuda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25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 els albarans ni les factura proforma serveixen com a justificant de la despesa en cap cas.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272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factures o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telemàticament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hauran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reunir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requisits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previstos en la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Llei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25/2013, de 27 de desembre,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d'impuls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factura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electrònica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registre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comptable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factures en el sector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públic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1281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E7F781AF-91BE-00E6-8BF3-EC6D70DEA181}"/>
              </a:ext>
            </a:extLst>
          </p:cNvPr>
          <p:cNvSpPr txBox="1"/>
          <p:nvPr/>
        </p:nvSpPr>
        <p:spPr>
          <a:xfrm>
            <a:off x="87007" y="2294466"/>
            <a:ext cx="236359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Facturas</a:t>
            </a:r>
            <a:r>
              <a:rPr lang="es-ES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simplificadas</a:t>
            </a:r>
            <a:endParaRPr lang="es-ES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4EE40C7-30A4-18E1-1FFC-B75783E6A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09157"/>
              </p:ext>
            </p:extLst>
          </p:nvPr>
        </p:nvGraphicFramePr>
        <p:xfrm>
          <a:off x="87006" y="2764345"/>
          <a:ext cx="11686585" cy="1232916"/>
        </p:xfrm>
        <a:graphic>
          <a:graphicData uri="http://schemas.openxmlformats.org/drawingml/2006/table">
            <a:tbl>
              <a:tblPr firstRow="1" firstCol="1" bandRow="1"/>
              <a:tblGrid>
                <a:gridCol w="11686585">
                  <a:extLst>
                    <a:ext uri="{9D8B030D-6E8A-4147-A177-3AD203B41FA5}">
                      <a16:colId xmlns:a16="http://schemas.microsoft.com/office/drawing/2014/main" val="2709694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 factura simplificada 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tiquet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d'incloure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social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el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seu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CIF,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així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desglossament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dels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articles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serveis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adquirits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per a justificar que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efectivament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contraprestació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la despesa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incorreguda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desenvolupament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subvencionada.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el cas de no ser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possible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mecanització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d'aquestes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dades per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persona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ofereix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servei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proveeix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l'article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d'expedir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rebut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les característiques indicades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apartat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7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983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48561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</a:br>
            <a:b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82384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75C8152-B633-7190-AA3F-72C0BF67C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61437"/>
              </p:ext>
            </p:extLst>
          </p:nvPr>
        </p:nvGraphicFramePr>
        <p:xfrm>
          <a:off x="167951" y="2038904"/>
          <a:ext cx="11686585" cy="2877072"/>
        </p:xfrm>
        <a:graphic>
          <a:graphicData uri="http://schemas.openxmlformats.org/drawingml/2006/table">
            <a:tbl>
              <a:tblPr firstRow="1" firstCol="1" bandRow="1"/>
              <a:tblGrid>
                <a:gridCol w="11686585">
                  <a:extLst>
                    <a:ext uri="{9D8B030D-6E8A-4147-A177-3AD203B41FA5}">
                      <a16:colId xmlns:a16="http://schemas.microsoft.com/office/drawing/2014/main" val="2709694958"/>
                    </a:ext>
                  </a:extLst>
                </a:gridCol>
              </a:tblGrid>
              <a:tr h="28770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justificatius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ser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No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vàlides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fotografies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pantalla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l'ordinador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qualsevol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Qualsevol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despesa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s'impute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ser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identificable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relacionada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corresponent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data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d'estar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compresa des del 24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juny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2023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termini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concedit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resolució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 la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tenint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les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han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despesa han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d'haver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període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l'apartat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resolutiu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1.3 de la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convocatòria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entre el 24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juny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2023 i l'1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juliol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2024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repàs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requisits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mitjans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Tenint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condicionants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particulars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ajuntaments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pública, cal recordar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 justifique per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d'un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comptable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 de ser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comptable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efectiu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degudament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comptabilitzat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qualsevol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anterior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comptable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l'obligació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974538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217C05E8-227E-8894-C32A-DEFB7DB190E6}"/>
              </a:ext>
            </a:extLst>
          </p:cNvPr>
          <p:cNvSpPr txBox="1"/>
          <p:nvPr/>
        </p:nvSpPr>
        <p:spPr>
          <a:xfrm>
            <a:off x="167951" y="1207408"/>
            <a:ext cx="236359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Justificants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pagament</a:t>
            </a:r>
            <a:endParaRPr lang="es-ES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34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0721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82384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19</a:t>
            </a:fld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17C05E8-227E-8894-C32A-DEFB7DB190E6}"/>
              </a:ext>
            </a:extLst>
          </p:cNvPr>
          <p:cNvSpPr txBox="1"/>
          <p:nvPr/>
        </p:nvSpPr>
        <p:spPr>
          <a:xfrm>
            <a:off x="167950" y="710212"/>
            <a:ext cx="2776585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Justificants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pagament</a:t>
            </a:r>
            <a:endParaRPr lang="es-ES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71A4032-2D37-74BE-FCA0-5971C2E2D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67193"/>
              </p:ext>
            </p:extLst>
          </p:nvPr>
        </p:nvGraphicFramePr>
        <p:xfrm>
          <a:off x="249890" y="1287800"/>
          <a:ext cx="11402417" cy="1765682"/>
        </p:xfrm>
        <a:graphic>
          <a:graphicData uri="http://schemas.openxmlformats.org/drawingml/2006/table">
            <a:tbl>
              <a:tblPr firstRow="1" firstCol="1" bandRow="1"/>
              <a:tblGrid>
                <a:gridCol w="11402417">
                  <a:extLst>
                    <a:ext uri="{9D8B030D-6E8A-4147-A177-3AD203B41FA5}">
                      <a16:colId xmlns:a16="http://schemas.microsoft.com/office/drawing/2014/main" val="36703145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Requisits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ha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complir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cada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justificant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757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Cada factura ha de portar associat inequívocament el seu justificant de pagament.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320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El titular del compte bancari en la qual es realitze el càrrec de l'operació (la transferència, el deute domiciliari, el pagament amb targeta, etc.) ha de ser l'entitat beneficiària de l'ajuda.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406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En tots els justificants de pagament ha de figurar el concepte i la referència a la factura que suporta la despesa.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272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Els documents bancaris (extractes, rebuts de domiciliació, etc.) han d'estar segellats per l'entitat bancària.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588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Si es presenta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bancari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substitució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l'extracte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contindre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exigits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 verificar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factura.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7986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CBA9C70-19B7-FEDB-0313-821F23A59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88106"/>
              </p:ext>
            </p:extLst>
          </p:nvPr>
        </p:nvGraphicFramePr>
        <p:xfrm>
          <a:off x="249889" y="3166096"/>
          <a:ext cx="11402417" cy="2857246"/>
        </p:xfrm>
        <a:graphic>
          <a:graphicData uri="http://schemas.openxmlformats.org/drawingml/2006/table">
            <a:tbl>
              <a:tblPr firstRow="1" firstCol="1" bandRow="1"/>
              <a:tblGrid>
                <a:gridCol w="3228492">
                  <a:extLst>
                    <a:ext uri="{9D8B030D-6E8A-4147-A177-3AD203B41FA5}">
                      <a16:colId xmlns:a16="http://schemas.microsoft.com/office/drawing/2014/main" val="966486588"/>
                    </a:ext>
                  </a:extLst>
                </a:gridCol>
                <a:gridCol w="8173925">
                  <a:extLst>
                    <a:ext uri="{9D8B030D-6E8A-4147-A177-3AD203B41FA5}">
                      <a16:colId xmlns:a16="http://schemas.microsoft.com/office/drawing/2014/main" val="3445052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Cada justificant de pagament haurà d'anar numerat i associat inequívocament amb la factura i activitat a la qual s'imputa la despesa. Haurà d'incloure: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La raó social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titular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direcció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fiscal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teua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empresa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L'IBAN i BIC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ordenant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La data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referència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factura que suporta la despesa.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cognoms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persona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CIF o NIF.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L'IBAN i BIC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persona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No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s'admetran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emesos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d'altres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persones 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22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86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83018"/>
            <a:ext cx="3735978" cy="524311"/>
          </a:xfrm>
          <a:blipFill dpi="0" rotWithShape="1">
            <a:blip r:embed="rId2">
              <a:alphaModFix amt="7000"/>
            </a:blip>
            <a:srcRect/>
            <a:tile tx="0" ty="0" sx="50000" sy="50000" flip="none" algn="tl"/>
          </a:blipFill>
        </p:spPr>
        <p:txBody>
          <a:bodyPr rtlCol="0" anchor="b">
            <a:normAutofit/>
          </a:bodyPr>
          <a:lstStyle/>
          <a:p>
            <a:pPr rtl="0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A TINDRE EN COMPTE</a:t>
            </a:r>
            <a:endParaRPr lang="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4E3CFC-4FAF-40B2-AD4C-E1249616B79B}"/>
              </a:ext>
            </a:extLst>
          </p:cNvPr>
          <p:cNvSpPr txBox="1"/>
          <p:nvPr/>
        </p:nvSpPr>
        <p:spPr>
          <a:xfrm>
            <a:off x="828712" y="979419"/>
            <a:ext cx="9823562" cy="440511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 err="1"/>
              <a:t>D'acord</a:t>
            </a:r>
            <a:r>
              <a:rPr lang="es-ES" sz="1400" dirty="0"/>
              <a:t> </a:t>
            </a:r>
            <a:r>
              <a:rPr lang="es-ES" sz="1400" dirty="0" err="1"/>
              <a:t>amb</a:t>
            </a:r>
            <a:r>
              <a:rPr lang="es-ES" sz="1400" dirty="0"/>
              <a:t> el que </a:t>
            </a:r>
            <a:r>
              <a:rPr lang="es-ES" sz="1400" dirty="0" err="1"/>
              <a:t>s'estableix</a:t>
            </a:r>
            <a:r>
              <a:rPr lang="es-ES" sz="1400" dirty="0"/>
              <a:t> en la normativa </a:t>
            </a:r>
            <a:r>
              <a:rPr lang="es-ES" sz="1400" dirty="0" err="1"/>
              <a:t>vigent</a:t>
            </a:r>
            <a:r>
              <a:rPr lang="es-ES" sz="1400" dirty="0"/>
              <a:t> en </a:t>
            </a:r>
            <a:r>
              <a:rPr lang="es-ES" sz="1400" dirty="0" err="1"/>
              <a:t>matèria</a:t>
            </a:r>
            <a:r>
              <a:rPr lang="es-ES" sz="1400" dirty="0"/>
              <a:t> de </a:t>
            </a:r>
            <a:r>
              <a:rPr lang="es-ES" sz="1400" dirty="0" err="1"/>
              <a:t>subvencions</a:t>
            </a:r>
            <a:r>
              <a:rPr lang="es-ES" sz="1400" dirty="0"/>
              <a:t> públiques, les </a:t>
            </a:r>
            <a:r>
              <a:rPr lang="es-ES" sz="1400" dirty="0" err="1"/>
              <a:t>entitats</a:t>
            </a:r>
            <a:r>
              <a:rPr lang="es-ES" sz="1400" dirty="0"/>
              <a:t> </a:t>
            </a:r>
            <a:r>
              <a:rPr lang="es-ES" sz="1400" dirty="0" err="1"/>
              <a:t>beneficiàries</a:t>
            </a:r>
            <a:r>
              <a:rPr lang="es-ES" sz="1400" dirty="0"/>
              <a:t> </a:t>
            </a:r>
            <a:r>
              <a:rPr lang="es-ES" sz="1400" dirty="0" err="1"/>
              <a:t>estan</a:t>
            </a:r>
            <a:r>
              <a:rPr lang="es-ES" sz="1400" dirty="0"/>
              <a:t> obligades a justificar </a:t>
            </a:r>
            <a:r>
              <a:rPr lang="es-ES" sz="1400" dirty="0" err="1"/>
              <a:t>l'aplicació</a:t>
            </a:r>
            <a:r>
              <a:rPr lang="es-ES" sz="1400" dirty="0"/>
              <a:t> dels </a:t>
            </a:r>
            <a:r>
              <a:rPr lang="es-ES" sz="1400" dirty="0" err="1"/>
              <a:t>fons</a:t>
            </a:r>
            <a:r>
              <a:rPr lang="es-ES" sz="1400" dirty="0"/>
              <a:t> </a:t>
            </a:r>
            <a:r>
              <a:rPr lang="es-ES" sz="1400" dirty="0" err="1"/>
              <a:t>percebuts</a:t>
            </a:r>
            <a:r>
              <a:rPr lang="es-ES" sz="1400" dirty="0"/>
              <a:t> </a:t>
            </a:r>
            <a:r>
              <a:rPr lang="es-ES" sz="1400" dirty="0" err="1"/>
              <a:t>davant</a:t>
            </a:r>
            <a:r>
              <a:rPr lang="es-ES" sz="1400" dirty="0"/>
              <a:t> </a:t>
            </a:r>
            <a:r>
              <a:rPr lang="es-ES" sz="1400" dirty="0" err="1"/>
              <a:t>l'òrgan</a:t>
            </a:r>
            <a:r>
              <a:rPr lang="es-ES" sz="1400" dirty="0"/>
              <a:t> </a:t>
            </a:r>
            <a:r>
              <a:rPr lang="es-ES" sz="1400" dirty="0" err="1"/>
              <a:t>concedent</a:t>
            </a:r>
            <a:r>
              <a:rPr lang="es-ES" sz="1400" dirty="0"/>
              <a:t>. En </a:t>
            </a:r>
            <a:r>
              <a:rPr lang="es-ES" sz="1400" dirty="0" err="1"/>
              <a:t>aquest</a:t>
            </a:r>
            <a:r>
              <a:rPr lang="es-ES" sz="1400" dirty="0"/>
              <a:t> </a:t>
            </a:r>
            <a:r>
              <a:rPr lang="es-ES" sz="1400" dirty="0" err="1"/>
              <a:t>sentit</a:t>
            </a:r>
            <a:r>
              <a:rPr lang="es-ES" sz="1400" dirty="0"/>
              <a:t>, </a:t>
            </a:r>
            <a:r>
              <a:rPr lang="es-ES" sz="1400" dirty="0" err="1"/>
              <a:t>l'ordre</a:t>
            </a:r>
            <a:r>
              <a:rPr lang="es-ES" sz="1400" dirty="0"/>
              <a:t> 7/2021, d'1 </a:t>
            </a:r>
            <a:r>
              <a:rPr lang="es-ES" sz="1400" dirty="0" err="1"/>
              <a:t>d'agost</a:t>
            </a:r>
            <a:r>
              <a:rPr lang="es-ES" sz="1400" dirty="0"/>
              <a:t>, de la Conselleria </a:t>
            </a:r>
            <a:r>
              <a:rPr lang="es-ES" sz="1400" dirty="0" err="1"/>
              <a:t>d'Educació</a:t>
            </a:r>
            <a:r>
              <a:rPr lang="es-ES" sz="1400" dirty="0"/>
              <a:t>, </a:t>
            </a:r>
            <a:r>
              <a:rPr lang="es-ES" sz="1400" dirty="0" err="1"/>
              <a:t>Investigació</a:t>
            </a:r>
            <a:r>
              <a:rPr lang="es-ES" sz="1400" dirty="0"/>
              <a:t>, Cultura i </a:t>
            </a:r>
            <a:r>
              <a:rPr lang="es-ES" sz="1400" dirty="0" err="1"/>
              <a:t>Esport</a:t>
            </a:r>
            <a:r>
              <a:rPr lang="es-ES" sz="1400" dirty="0"/>
              <a:t> </a:t>
            </a:r>
            <a:r>
              <a:rPr lang="es-ES" sz="1400" dirty="0" err="1"/>
              <a:t>disposa</a:t>
            </a:r>
            <a:r>
              <a:rPr lang="es-ES" sz="1400" dirty="0"/>
              <a:t> que a </a:t>
            </a:r>
            <a:r>
              <a:rPr lang="es-ES" sz="1400" dirty="0" err="1"/>
              <a:t>aquestes</a:t>
            </a:r>
            <a:r>
              <a:rPr lang="es-ES" sz="1400" dirty="0"/>
              <a:t> </a:t>
            </a:r>
            <a:r>
              <a:rPr lang="es-ES" sz="1400" dirty="0" err="1"/>
              <a:t>ajudes</a:t>
            </a:r>
            <a:r>
              <a:rPr lang="es-ES" sz="1400" dirty="0"/>
              <a:t> </a:t>
            </a:r>
            <a:r>
              <a:rPr lang="es-ES" sz="1400" dirty="0" err="1"/>
              <a:t>els</a:t>
            </a:r>
            <a:r>
              <a:rPr lang="es-ES" sz="1400" dirty="0"/>
              <a:t> </a:t>
            </a:r>
            <a:r>
              <a:rPr lang="es-ES" sz="1400" dirty="0" err="1"/>
              <a:t>és</a:t>
            </a:r>
            <a:r>
              <a:rPr lang="es-ES" sz="1400" dirty="0"/>
              <a:t> aplicable la </a:t>
            </a:r>
            <a:r>
              <a:rPr lang="es-ES" sz="1400" dirty="0" err="1"/>
              <a:t>Llei</a:t>
            </a:r>
            <a:r>
              <a:rPr lang="es-ES" sz="1400" dirty="0"/>
              <a:t> 1/2015, de 6 de </a:t>
            </a:r>
            <a:r>
              <a:rPr lang="es-ES" sz="1400" dirty="0" err="1"/>
              <a:t>febrer</a:t>
            </a:r>
            <a:r>
              <a:rPr lang="es-ES" sz="1400" dirty="0"/>
              <a:t>, de la Generalitat, </a:t>
            </a:r>
            <a:r>
              <a:rPr lang="es-ES" sz="1400" dirty="0" err="1"/>
              <a:t>d'Hisenda</a:t>
            </a:r>
            <a:r>
              <a:rPr lang="es-ES" sz="1400" dirty="0"/>
              <a:t> Pública, del Sector </a:t>
            </a:r>
            <a:r>
              <a:rPr lang="es-ES" sz="1400" dirty="0" err="1"/>
              <a:t>Públic</a:t>
            </a:r>
            <a:r>
              <a:rPr lang="es-ES" sz="1400" dirty="0"/>
              <a:t> Instrumental i de </a:t>
            </a:r>
            <a:r>
              <a:rPr lang="es-ES" sz="1400" dirty="0" err="1"/>
              <a:t>Subvencions</a:t>
            </a:r>
            <a:r>
              <a:rPr lang="es-ES" sz="1400" dirty="0"/>
              <a:t> i, en </a:t>
            </a:r>
            <a:r>
              <a:rPr lang="es-ES" sz="1400" dirty="0" err="1"/>
              <a:t>els</a:t>
            </a:r>
            <a:r>
              <a:rPr lang="es-ES" sz="1400" dirty="0"/>
              <a:t> </a:t>
            </a:r>
            <a:r>
              <a:rPr lang="es-ES" sz="1400" dirty="0" err="1"/>
              <a:t>preceptes</a:t>
            </a:r>
            <a:r>
              <a:rPr lang="es-ES" sz="1400" dirty="0"/>
              <a:t> que siga aplicable, la </a:t>
            </a:r>
            <a:r>
              <a:rPr lang="es-ES" sz="1400" dirty="0" err="1"/>
              <a:t>Llei</a:t>
            </a:r>
            <a:r>
              <a:rPr lang="es-ES" sz="1400" dirty="0"/>
              <a:t> 38/2003, de 17 de </a:t>
            </a:r>
            <a:r>
              <a:rPr lang="es-ES" sz="1400" dirty="0" err="1"/>
              <a:t>novembre</a:t>
            </a:r>
            <a:r>
              <a:rPr lang="es-ES" sz="1400" dirty="0"/>
              <a:t>, General de </a:t>
            </a:r>
            <a:r>
              <a:rPr lang="es-ES" sz="1400" dirty="0" err="1"/>
              <a:t>Subvencions</a:t>
            </a:r>
            <a:r>
              <a:rPr lang="es-ES" sz="1400" dirty="0"/>
              <a:t>, i el </a:t>
            </a:r>
            <a:r>
              <a:rPr lang="es-ES" sz="1400" dirty="0" err="1"/>
              <a:t>Reial</a:t>
            </a:r>
            <a:r>
              <a:rPr lang="es-ES" sz="1400" dirty="0"/>
              <a:t> </a:t>
            </a:r>
            <a:r>
              <a:rPr lang="es-ES" sz="1400" dirty="0" err="1"/>
              <a:t>decret</a:t>
            </a:r>
            <a:r>
              <a:rPr lang="es-ES" sz="1400" dirty="0"/>
              <a:t> 887/2006, de 21 de </a:t>
            </a:r>
            <a:r>
              <a:rPr lang="es-ES" sz="1400" dirty="0" err="1"/>
              <a:t>juliol</a:t>
            </a:r>
            <a:r>
              <a:rPr lang="es-ES" sz="1400" dirty="0"/>
              <a:t>, </a:t>
            </a:r>
            <a:r>
              <a:rPr lang="es-ES" sz="1400" dirty="0" err="1"/>
              <a:t>pel</a:t>
            </a:r>
            <a:r>
              <a:rPr lang="es-ES" sz="1400" dirty="0"/>
              <a:t> </a:t>
            </a:r>
            <a:r>
              <a:rPr lang="es-ES" sz="1400" dirty="0" err="1"/>
              <a:t>qual</a:t>
            </a:r>
            <a:r>
              <a:rPr lang="es-ES" sz="1400" dirty="0"/>
              <a:t> </a:t>
            </a:r>
            <a:r>
              <a:rPr lang="es-ES" sz="1400" dirty="0" err="1"/>
              <a:t>s'aprova</a:t>
            </a:r>
            <a:r>
              <a:rPr lang="es-ES" sz="1400" dirty="0"/>
              <a:t> el </a:t>
            </a:r>
            <a:r>
              <a:rPr lang="es-ES" sz="1400" dirty="0" err="1"/>
              <a:t>Reglament</a:t>
            </a:r>
            <a:r>
              <a:rPr lang="es-ES" sz="1400" dirty="0"/>
              <a:t> general de </a:t>
            </a:r>
            <a:r>
              <a:rPr lang="es-ES" sz="1400" dirty="0" err="1"/>
              <a:t>subvencions</a:t>
            </a:r>
            <a:r>
              <a:rPr lang="es-ES" sz="14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/>
              <a:t>El </a:t>
            </a:r>
            <a:r>
              <a:rPr lang="es-ES" sz="1400" dirty="0" err="1"/>
              <a:t>present</a:t>
            </a:r>
            <a:r>
              <a:rPr lang="es-ES" sz="1400" dirty="0"/>
              <a:t> Manual </a:t>
            </a:r>
            <a:r>
              <a:rPr lang="es-ES" sz="1400" dirty="0" err="1"/>
              <a:t>d'Instruccions</a:t>
            </a:r>
            <a:r>
              <a:rPr lang="es-ES" sz="1400" dirty="0"/>
              <a:t> </a:t>
            </a:r>
            <a:r>
              <a:rPr lang="es-ES" sz="1400" dirty="0" err="1"/>
              <a:t>comprén</a:t>
            </a:r>
            <a:r>
              <a:rPr lang="es-ES" sz="1400" dirty="0"/>
              <a:t> les bases </a:t>
            </a:r>
            <a:r>
              <a:rPr lang="es-ES" sz="1400" dirty="0" err="1"/>
              <a:t>generals</a:t>
            </a:r>
            <a:r>
              <a:rPr lang="es-ES" sz="1400" dirty="0"/>
              <a:t> de </a:t>
            </a:r>
            <a:r>
              <a:rPr lang="es-ES" sz="1400" dirty="0" err="1"/>
              <a:t>justificació</a:t>
            </a:r>
            <a:r>
              <a:rPr lang="es-ES" sz="1400" dirty="0"/>
              <a:t> de les </a:t>
            </a:r>
            <a:r>
              <a:rPr lang="es-ES" sz="1400" dirty="0" err="1"/>
              <a:t>subvencions</a:t>
            </a:r>
            <a:r>
              <a:rPr lang="es-ES" sz="1400" dirty="0"/>
              <a:t> </a:t>
            </a:r>
            <a:r>
              <a:rPr lang="es-ES" sz="1400" dirty="0" err="1"/>
              <a:t>anuals</a:t>
            </a:r>
            <a:r>
              <a:rPr lang="es-ES" sz="1400" dirty="0"/>
              <a:t> concedides per la a Conselleria </a:t>
            </a:r>
            <a:r>
              <a:rPr lang="es-ES" sz="1400" dirty="0" err="1"/>
              <a:t>d'Educació</a:t>
            </a:r>
            <a:r>
              <a:rPr lang="es-ES" sz="1400" dirty="0"/>
              <a:t>, </a:t>
            </a:r>
            <a:r>
              <a:rPr lang="es-ES" sz="1400" dirty="0" err="1"/>
              <a:t>Investigació</a:t>
            </a:r>
            <a:r>
              <a:rPr lang="es-ES" sz="1400" dirty="0"/>
              <a:t>, Cultura i </a:t>
            </a:r>
            <a:r>
              <a:rPr lang="es-ES" sz="1400" dirty="0" err="1"/>
              <a:t>Esport</a:t>
            </a:r>
            <a:r>
              <a:rPr lang="es-ES" sz="1400" dirty="0"/>
              <a:t>, dirigides a </a:t>
            </a:r>
            <a:r>
              <a:rPr lang="es-ES" sz="1400" dirty="0" err="1"/>
              <a:t>municipis</a:t>
            </a:r>
            <a:r>
              <a:rPr lang="es-ES" sz="1400" dirty="0"/>
              <a:t> de la </a:t>
            </a:r>
            <a:r>
              <a:rPr lang="es-ES" sz="1400" dirty="0" err="1"/>
              <a:t>Comunitat</a:t>
            </a:r>
            <a:r>
              <a:rPr lang="es-ES" sz="1400" dirty="0"/>
              <a:t> Valenciana per a la </a:t>
            </a:r>
            <a:r>
              <a:rPr lang="es-ES" sz="1400" dirty="0" err="1"/>
              <a:t>realització</a:t>
            </a:r>
            <a:r>
              <a:rPr lang="es-ES" sz="1400" dirty="0"/>
              <a:t> </a:t>
            </a:r>
            <a:r>
              <a:rPr lang="es-ES" sz="1400" dirty="0" err="1"/>
              <a:t>d'activitats</a:t>
            </a:r>
            <a:r>
              <a:rPr lang="es-ES" sz="1400" dirty="0"/>
              <a:t> </a:t>
            </a:r>
            <a:r>
              <a:rPr lang="es-ES" sz="1400" dirty="0" err="1"/>
              <a:t>extraescolars</a:t>
            </a:r>
            <a:r>
              <a:rPr lang="es-ES" sz="1400" dirty="0"/>
              <a:t> i </a:t>
            </a:r>
            <a:r>
              <a:rPr lang="es-ES" sz="1400" dirty="0" err="1"/>
              <a:t>complementàries</a:t>
            </a:r>
            <a:r>
              <a:rPr lang="es-ES" sz="1400" dirty="0"/>
              <a:t> dirigides a la </a:t>
            </a:r>
            <a:r>
              <a:rPr lang="es-ES" sz="1400" dirty="0" err="1"/>
              <a:t>seua</a:t>
            </a:r>
            <a:r>
              <a:rPr lang="es-ES" sz="1400" dirty="0"/>
              <a:t> </a:t>
            </a:r>
            <a:r>
              <a:rPr lang="es-ES" sz="1400" dirty="0" err="1"/>
              <a:t>població</a:t>
            </a:r>
            <a:r>
              <a:rPr lang="es-ES" sz="1400" dirty="0"/>
              <a:t> escolar </a:t>
            </a:r>
            <a:r>
              <a:rPr lang="es-ES" sz="1400" dirty="0" err="1"/>
              <a:t>d'entre</a:t>
            </a:r>
            <a:r>
              <a:rPr lang="es-ES" sz="1400" dirty="0"/>
              <a:t> 3 i 18 </a:t>
            </a:r>
            <a:r>
              <a:rPr lang="es-ES" sz="1400" dirty="0" err="1"/>
              <a:t>anys</a:t>
            </a:r>
            <a:r>
              <a:rPr lang="es-ES" sz="14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 err="1"/>
              <a:t>Aquest</a:t>
            </a:r>
            <a:r>
              <a:rPr lang="es-ES" sz="1400" dirty="0"/>
              <a:t> Manual </a:t>
            </a:r>
            <a:r>
              <a:rPr lang="es-ES" sz="1400" dirty="0" err="1"/>
              <a:t>constitueix</a:t>
            </a:r>
            <a:r>
              <a:rPr lang="es-ES" sz="1400" dirty="0"/>
              <a:t>, per </a:t>
            </a:r>
            <a:r>
              <a:rPr lang="es-ES" sz="1400" dirty="0" err="1"/>
              <a:t>tant</a:t>
            </a:r>
            <a:r>
              <a:rPr lang="es-ES" sz="1400" dirty="0"/>
              <a:t>, la </a:t>
            </a:r>
            <a:r>
              <a:rPr lang="es-ES" sz="1400" dirty="0" err="1"/>
              <a:t>guia</a:t>
            </a:r>
            <a:r>
              <a:rPr lang="es-ES" sz="1400" dirty="0"/>
              <a:t> </a:t>
            </a:r>
            <a:r>
              <a:rPr lang="es-ES" sz="1400" dirty="0" err="1"/>
              <a:t>bàsica</a:t>
            </a:r>
            <a:r>
              <a:rPr lang="es-ES" sz="1400" dirty="0"/>
              <a:t> que conté les regles a les </a:t>
            </a:r>
            <a:r>
              <a:rPr lang="es-ES" sz="1400" dirty="0" err="1"/>
              <a:t>quals</a:t>
            </a:r>
            <a:r>
              <a:rPr lang="es-ES" sz="1400" dirty="0"/>
              <a:t> </a:t>
            </a:r>
            <a:r>
              <a:rPr lang="es-ES" sz="1400" dirty="0" err="1"/>
              <a:t>hauran</a:t>
            </a:r>
            <a:r>
              <a:rPr lang="es-ES" sz="1400" dirty="0"/>
              <a:t> </a:t>
            </a:r>
            <a:r>
              <a:rPr lang="es-ES" sz="1400" dirty="0" err="1"/>
              <a:t>d'atindre's</a:t>
            </a:r>
            <a:r>
              <a:rPr lang="es-ES" sz="1400" dirty="0"/>
              <a:t> les </a:t>
            </a:r>
            <a:r>
              <a:rPr lang="es-ES" sz="1400" dirty="0" err="1"/>
              <a:t>entitats</a:t>
            </a:r>
            <a:r>
              <a:rPr lang="es-ES" sz="1400" dirty="0"/>
              <a:t> </a:t>
            </a:r>
            <a:r>
              <a:rPr lang="es-ES" sz="1400" dirty="0" err="1"/>
              <a:t>beneficiàries</a:t>
            </a:r>
            <a:r>
              <a:rPr lang="es-ES" sz="1400" dirty="0"/>
              <a:t> de les </a:t>
            </a:r>
            <a:r>
              <a:rPr lang="es-ES" sz="1400" dirty="0" err="1"/>
              <a:t>subvencions</a:t>
            </a:r>
            <a:r>
              <a:rPr lang="es-ES" sz="1400" dirty="0"/>
              <a:t> per a justificar les </a:t>
            </a:r>
            <a:r>
              <a:rPr lang="es-ES" sz="1400" dirty="0" err="1"/>
              <a:t>diferents</a:t>
            </a:r>
            <a:r>
              <a:rPr lang="es-ES" sz="1400" dirty="0"/>
              <a:t> </a:t>
            </a:r>
            <a:r>
              <a:rPr lang="es-ES" sz="1400" dirty="0" err="1"/>
              <a:t>despeses</a:t>
            </a:r>
            <a:r>
              <a:rPr lang="es-ES" sz="1400" dirty="0"/>
              <a:t> </a:t>
            </a:r>
            <a:r>
              <a:rPr lang="es-ES" sz="1400" dirty="0" err="1"/>
              <a:t>produïdes</a:t>
            </a:r>
            <a:r>
              <a:rPr lang="es-ES" sz="1400" dirty="0"/>
              <a:t> </a:t>
            </a:r>
            <a:r>
              <a:rPr lang="es-ES" sz="1400" dirty="0" err="1"/>
              <a:t>amb</a:t>
            </a:r>
            <a:r>
              <a:rPr lang="es-ES" sz="1400" dirty="0"/>
              <a:t> </a:t>
            </a:r>
            <a:r>
              <a:rPr lang="es-ES" sz="1400" dirty="0" err="1"/>
              <a:t>motiu</a:t>
            </a:r>
            <a:r>
              <a:rPr lang="es-ES" sz="1400" dirty="0"/>
              <a:t> de la </a:t>
            </a:r>
            <a:r>
              <a:rPr lang="es-ES" sz="1400" dirty="0" err="1"/>
              <a:t>realització</a:t>
            </a:r>
            <a:r>
              <a:rPr lang="es-ES" sz="1400" dirty="0"/>
              <a:t> dels programes </a:t>
            </a:r>
            <a:r>
              <a:rPr lang="es-ES" sz="1400" dirty="0" err="1"/>
              <a:t>subvencionats</a:t>
            </a:r>
            <a:r>
              <a:rPr lang="es-ES" sz="1400" dirty="0"/>
              <a:t> </a:t>
            </a:r>
            <a:r>
              <a:rPr lang="es-ES" sz="1400" dirty="0" err="1"/>
              <a:t>amb</a:t>
            </a:r>
            <a:r>
              <a:rPr lang="es-ES" sz="1400" dirty="0"/>
              <a:t> </a:t>
            </a:r>
            <a:r>
              <a:rPr lang="es-ES" sz="1400" dirty="0" err="1"/>
              <a:t>càrrec</a:t>
            </a:r>
            <a:r>
              <a:rPr lang="es-ES" sz="1400" dirty="0"/>
              <a:t> a les </a:t>
            </a:r>
            <a:r>
              <a:rPr lang="es-ES" sz="1400" dirty="0" err="1"/>
              <a:t>convocatòries</a:t>
            </a:r>
            <a:r>
              <a:rPr lang="es-ES" sz="1400" dirty="0"/>
              <a:t> respectives.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/>
              <a:t>Es </a:t>
            </a:r>
            <a:r>
              <a:rPr lang="es-ES" sz="1400" dirty="0" err="1"/>
              <a:t>recull</a:t>
            </a:r>
            <a:r>
              <a:rPr lang="es-ES" sz="1400" dirty="0"/>
              <a:t>, en primer </a:t>
            </a:r>
            <a:r>
              <a:rPr lang="es-ES" sz="1400" dirty="0" err="1"/>
              <a:t>lloc</a:t>
            </a:r>
            <a:r>
              <a:rPr lang="es-ES" sz="1400" dirty="0"/>
              <a:t>, la normativa reguladora de les </a:t>
            </a:r>
            <a:r>
              <a:rPr lang="es-ES" sz="1400" dirty="0" err="1"/>
              <a:t>subvencions</a:t>
            </a:r>
            <a:r>
              <a:rPr lang="es-ES" sz="1400" dirty="0"/>
              <a:t>, </a:t>
            </a:r>
            <a:r>
              <a:rPr lang="es-ES" sz="1400" dirty="0" err="1"/>
              <a:t>indicant</a:t>
            </a:r>
            <a:r>
              <a:rPr lang="es-ES" sz="1400" dirty="0"/>
              <a:t> </a:t>
            </a:r>
            <a:r>
              <a:rPr lang="es-ES" sz="1400" dirty="0" err="1"/>
              <a:t>igualment</a:t>
            </a:r>
            <a:r>
              <a:rPr lang="es-ES" sz="1400" dirty="0"/>
              <a:t> </a:t>
            </a:r>
            <a:r>
              <a:rPr lang="es-ES" sz="1400" dirty="0" err="1"/>
              <a:t>l'aplicable</a:t>
            </a:r>
            <a:r>
              <a:rPr lang="es-ES" sz="1400" dirty="0"/>
              <a:t> en </a:t>
            </a:r>
            <a:r>
              <a:rPr lang="es-ES" sz="1400" dirty="0" err="1"/>
              <a:t>aquells</a:t>
            </a:r>
            <a:r>
              <a:rPr lang="es-ES" sz="1400" dirty="0"/>
              <a:t> </a:t>
            </a:r>
            <a:r>
              <a:rPr lang="es-ES" sz="1400" dirty="0" err="1"/>
              <a:t>supòsits</a:t>
            </a:r>
            <a:r>
              <a:rPr lang="es-ES" sz="1400" dirty="0"/>
              <a:t> </a:t>
            </a:r>
            <a:r>
              <a:rPr lang="es-ES" sz="1400" dirty="0" err="1"/>
              <a:t>d'incorrecta</a:t>
            </a:r>
            <a:r>
              <a:rPr lang="es-ES" sz="1400" dirty="0"/>
              <a:t> </a:t>
            </a:r>
            <a:r>
              <a:rPr lang="es-ES" sz="1400" dirty="0" err="1"/>
              <a:t>justificació</a:t>
            </a:r>
            <a:r>
              <a:rPr lang="es-ES" sz="1400" dirty="0"/>
              <a:t> que </a:t>
            </a:r>
            <a:r>
              <a:rPr lang="es-ES" sz="1400" dirty="0" err="1"/>
              <a:t>puguen</a:t>
            </a:r>
            <a:r>
              <a:rPr lang="es-ES" sz="1400" dirty="0"/>
              <a:t> donar </a:t>
            </a:r>
            <a:r>
              <a:rPr lang="es-ES" sz="1400" dirty="0" err="1"/>
              <a:t>lloc</a:t>
            </a:r>
            <a:r>
              <a:rPr lang="es-ES" sz="1400" dirty="0"/>
              <a:t> al </a:t>
            </a:r>
            <a:r>
              <a:rPr lang="es-ES" sz="1400" dirty="0" err="1"/>
              <a:t>reintegrament</a:t>
            </a:r>
            <a:r>
              <a:rPr lang="es-ES" sz="1400" dirty="0"/>
              <a:t> de </a:t>
            </a:r>
            <a:r>
              <a:rPr lang="es-ES" sz="1400" dirty="0" err="1"/>
              <a:t>tot</a:t>
            </a:r>
            <a:r>
              <a:rPr lang="es-ES" sz="1400" dirty="0"/>
              <a:t> o </a:t>
            </a:r>
            <a:r>
              <a:rPr lang="es-ES" sz="1400" dirty="0" err="1"/>
              <a:t>part</a:t>
            </a:r>
            <a:r>
              <a:rPr lang="es-ES" sz="1400" dirty="0"/>
              <a:t> </a:t>
            </a:r>
            <a:r>
              <a:rPr lang="es-ES" sz="1400" dirty="0" err="1"/>
              <a:t>d'aquesta</a:t>
            </a:r>
            <a:r>
              <a:rPr lang="es-ES" sz="1400" dirty="0"/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 err="1"/>
              <a:t>Així</a:t>
            </a:r>
            <a:r>
              <a:rPr lang="es-ES" sz="1400" dirty="0"/>
              <a:t> </a:t>
            </a:r>
            <a:r>
              <a:rPr lang="es-ES" sz="1400" dirty="0" err="1"/>
              <a:t>mateix</a:t>
            </a:r>
            <a:r>
              <a:rPr lang="es-ES" sz="1400" dirty="0"/>
              <a:t>, es </a:t>
            </a:r>
            <a:r>
              <a:rPr lang="es-ES" sz="1400" dirty="0" err="1"/>
              <a:t>recullen</a:t>
            </a:r>
            <a:r>
              <a:rPr lang="es-ES" sz="1400" dirty="0"/>
              <a:t> les </a:t>
            </a:r>
            <a:r>
              <a:rPr lang="es-ES" sz="1400" dirty="0" err="1"/>
              <a:t>instruccions</a:t>
            </a:r>
            <a:r>
              <a:rPr lang="es-ES" sz="1400" dirty="0"/>
              <a:t> </a:t>
            </a:r>
            <a:r>
              <a:rPr lang="es-ES" sz="1400" dirty="0" err="1"/>
              <a:t>generals</a:t>
            </a:r>
            <a:r>
              <a:rPr lang="es-ES" sz="1400" dirty="0"/>
              <a:t> per a la </a:t>
            </a:r>
            <a:r>
              <a:rPr lang="es-ES" sz="1400" dirty="0" err="1"/>
              <a:t>presentació</a:t>
            </a:r>
            <a:r>
              <a:rPr lang="es-ES" sz="1400" dirty="0"/>
              <a:t> de la </a:t>
            </a:r>
            <a:r>
              <a:rPr lang="es-ES" sz="1400" dirty="0" err="1"/>
              <a:t>documentació</a:t>
            </a:r>
            <a:r>
              <a:rPr lang="es-ES" sz="1400" dirty="0"/>
              <a:t> i </a:t>
            </a:r>
            <a:r>
              <a:rPr lang="es-ES" sz="1400" dirty="0" err="1"/>
              <a:t>imputació</a:t>
            </a:r>
            <a:r>
              <a:rPr lang="es-ES" sz="1400" dirty="0"/>
              <a:t> de les </a:t>
            </a:r>
            <a:r>
              <a:rPr lang="es-ES" sz="1400" dirty="0" err="1"/>
              <a:t>despeses</a:t>
            </a:r>
            <a:r>
              <a:rPr lang="es-ES" sz="1400" dirty="0"/>
              <a:t> </a:t>
            </a:r>
            <a:r>
              <a:rPr lang="es-ES" sz="1400" dirty="0" err="1"/>
              <a:t>realitzades</a:t>
            </a:r>
            <a:r>
              <a:rPr lang="es-ES" sz="1400" dirty="0"/>
              <a:t> en </a:t>
            </a:r>
            <a:r>
              <a:rPr lang="es-ES" sz="1400" dirty="0" err="1"/>
              <a:t>l'execució</a:t>
            </a:r>
            <a:r>
              <a:rPr lang="es-ES" sz="1400" dirty="0"/>
              <a:t> dels programes </a:t>
            </a:r>
            <a:r>
              <a:rPr lang="es-ES" sz="1400" dirty="0" err="1"/>
              <a:t>subvencionats</a:t>
            </a:r>
            <a:r>
              <a:rPr lang="es-ES" sz="1400" dirty="0"/>
              <a:t> a les partides </a:t>
            </a:r>
            <a:r>
              <a:rPr lang="es-ES" sz="1400" dirty="0" err="1"/>
              <a:t>incloses</a:t>
            </a:r>
            <a:r>
              <a:rPr lang="es-ES" sz="1400" dirty="0"/>
              <a:t> en </a:t>
            </a:r>
            <a:r>
              <a:rPr lang="es-ES" sz="1400" dirty="0" err="1"/>
              <a:t>els</a:t>
            </a:r>
            <a:r>
              <a:rPr lang="es-ES" sz="1400" dirty="0"/>
              <a:t> </a:t>
            </a:r>
            <a:r>
              <a:rPr lang="es-ES" sz="1400" dirty="0" err="1"/>
              <a:t>diferents</a:t>
            </a:r>
            <a:r>
              <a:rPr lang="es-ES" sz="1400" dirty="0"/>
              <a:t> </a:t>
            </a:r>
            <a:r>
              <a:rPr lang="es-ES" sz="1400" dirty="0" err="1"/>
              <a:t>conceptes</a:t>
            </a:r>
            <a:r>
              <a:rPr lang="es-ES" sz="1400" dirty="0"/>
              <a:t> de despesa </a:t>
            </a:r>
            <a:r>
              <a:rPr lang="es-ES" sz="1400" dirty="0" err="1"/>
              <a:t>autoritzats</a:t>
            </a:r>
            <a:r>
              <a:rPr lang="es-ES" sz="1400" dirty="0"/>
              <a:t>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82384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20</a:t>
            </a:fld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17C05E8-227E-8894-C32A-DEFB7DB190E6}"/>
              </a:ext>
            </a:extLst>
          </p:cNvPr>
          <p:cNvSpPr txBox="1"/>
          <p:nvPr/>
        </p:nvSpPr>
        <p:spPr>
          <a:xfrm>
            <a:off x="167951" y="710212"/>
            <a:ext cx="2684306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Justificants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pagament</a:t>
            </a:r>
            <a:endParaRPr lang="es-E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312D2B7-5CA0-1B5B-20C9-BDA5A45B8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25224"/>
              </p:ext>
            </p:extLst>
          </p:nvPr>
        </p:nvGraphicFramePr>
        <p:xfrm>
          <a:off x="263068" y="1212624"/>
          <a:ext cx="11510524" cy="2262188"/>
        </p:xfrm>
        <a:graphic>
          <a:graphicData uri="http://schemas.openxmlformats.org/drawingml/2006/table">
            <a:tbl>
              <a:tblPr firstRow="1" firstCol="1" bandRow="1"/>
              <a:tblGrid>
                <a:gridCol w="1674789">
                  <a:extLst>
                    <a:ext uri="{9D8B030D-6E8A-4147-A177-3AD203B41FA5}">
                      <a16:colId xmlns:a16="http://schemas.microsoft.com/office/drawing/2014/main" val="551407449"/>
                    </a:ext>
                  </a:extLst>
                </a:gridCol>
                <a:gridCol w="9835735">
                  <a:extLst>
                    <a:ext uri="{9D8B030D-6E8A-4147-A177-3AD203B41FA5}">
                      <a16:colId xmlns:a16="http://schemas.microsoft.com/office/drawing/2014/main" val="29602429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 PER TRANSFERÈNCIA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3962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Sempre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siga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possible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millor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utilitzar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forma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Facilitarà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tràmits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necessaris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l'abonament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subvenció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76353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justificarà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mitjançant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Resguard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l'ordre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realitzada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6349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Extracte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figure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càrrec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realitzada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segellat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4375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NOTA: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substituir-se per un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(o un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altre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títol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similar)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emés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El titular i el número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carrega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L'ordenant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El/la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beneficiari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data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l'operació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81739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10925FA-16D7-B32A-F86F-3068B9D43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78251"/>
              </p:ext>
            </p:extLst>
          </p:nvPr>
        </p:nvGraphicFramePr>
        <p:xfrm>
          <a:off x="263067" y="3617316"/>
          <a:ext cx="11510524" cy="2543175"/>
        </p:xfrm>
        <a:graphic>
          <a:graphicData uri="http://schemas.openxmlformats.org/drawingml/2006/table">
            <a:tbl>
              <a:tblPr firstRow="1" firstCol="1" bandRow="1"/>
              <a:tblGrid>
                <a:gridCol w="1632845">
                  <a:extLst>
                    <a:ext uri="{9D8B030D-6E8A-4147-A177-3AD203B41FA5}">
                      <a16:colId xmlns:a16="http://schemas.microsoft.com/office/drawing/2014/main" val="417918461"/>
                    </a:ext>
                  </a:extLst>
                </a:gridCol>
                <a:gridCol w="9877679">
                  <a:extLst>
                    <a:ext uri="{9D8B030D-6E8A-4147-A177-3AD203B41FA5}">
                      <a16:colId xmlns:a16="http://schemas.microsoft.com/office/drawing/2014/main" val="337354770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PAGAMENT PER TARGETA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4286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justificarà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mitjançant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Factura simplificada (antic tiquet de compra en el qual figure el pagament amb targeta i el nom i CIF de l'entitat beneficiària).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9861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Resguard del pagament amb targeta.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4639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Extracte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figure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càrrec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24073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NOTA: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substituir-se per un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(o un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altre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títol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similar)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emés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El titular i el número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carrega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que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carrega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L'ordenant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transferència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El/la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beneficiari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factura.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Dades que identifiquen la factura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La data i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36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654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67761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82384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17C05E8-227E-8894-C32A-DEFB7DB190E6}"/>
              </a:ext>
            </a:extLst>
          </p:cNvPr>
          <p:cNvSpPr txBox="1"/>
          <p:nvPr/>
        </p:nvSpPr>
        <p:spPr>
          <a:xfrm>
            <a:off x="167947" y="394785"/>
            <a:ext cx="2667531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Justificants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pagament</a:t>
            </a:r>
            <a:endParaRPr lang="es-E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C270CEA-25A8-E422-5DAB-CD39BA82F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27782"/>
              </p:ext>
            </p:extLst>
          </p:nvPr>
        </p:nvGraphicFramePr>
        <p:xfrm>
          <a:off x="167948" y="770447"/>
          <a:ext cx="11605642" cy="2090738"/>
        </p:xfrm>
        <a:graphic>
          <a:graphicData uri="http://schemas.openxmlformats.org/drawingml/2006/table">
            <a:tbl>
              <a:tblPr firstRow="1" firstCol="1" bandRow="1"/>
              <a:tblGrid>
                <a:gridCol w="1736353">
                  <a:extLst>
                    <a:ext uri="{9D8B030D-6E8A-4147-A177-3AD203B41FA5}">
                      <a16:colId xmlns:a16="http://schemas.microsoft.com/office/drawing/2014/main" val="1460094527"/>
                    </a:ext>
                  </a:extLst>
                </a:gridCol>
                <a:gridCol w="9869289">
                  <a:extLst>
                    <a:ext uri="{9D8B030D-6E8A-4147-A177-3AD203B41FA5}">
                      <a16:colId xmlns:a16="http://schemas.microsoft.com/office/drawing/2014/main" val="32590833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PAGAMENT PER DOMICILIACIÓ BANCÀRIA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62748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justificarà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mitjançant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Notificació bancària del deute.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2516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Extracte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figure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càrrec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domiciliació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47753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NOTA: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substituir-se per un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(o un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altre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títol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similar)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emés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El titular i el número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carrega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deute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L'ordenant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deute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El/la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beneficiari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deute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la data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l'operació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43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DBADD19-E733-891C-EACE-324DCAFEE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51424"/>
              </p:ext>
            </p:extLst>
          </p:nvPr>
        </p:nvGraphicFramePr>
        <p:xfrm>
          <a:off x="167948" y="2958049"/>
          <a:ext cx="11605642" cy="1208088"/>
        </p:xfrm>
        <a:graphic>
          <a:graphicData uri="http://schemas.openxmlformats.org/drawingml/2006/table">
            <a:tbl>
              <a:tblPr firstRow="1" firstCol="1" bandRow="1"/>
              <a:tblGrid>
                <a:gridCol w="1761520">
                  <a:extLst>
                    <a:ext uri="{9D8B030D-6E8A-4147-A177-3AD203B41FA5}">
                      <a16:colId xmlns:a16="http://schemas.microsoft.com/office/drawing/2014/main" val="2219816734"/>
                    </a:ext>
                  </a:extLst>
                </a:gridCol>
                <a:gridCol w="9844122">
                  <a:extLst>
                    <a:ext uri="{9D8B030D-6E8A-4147-A177-3AD203B41FA5}">
                      <a16:colId xmlns:a16="http://schemas.microsoft.com/office/drawing/2014/main" val="159460063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PAGAMENT AMB XEC NOMINAL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43852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justificarà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mitjançant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Còpia del xec emés a nom del proveïdor que emet la factura o document equivalent.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5462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Extracte del compte corrent on figure el càrrec del xec.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3296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conste el número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xec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seu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qui el cobra i data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cobrament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93524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NOTA: No cal presentar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l'extracte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corrent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si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bancària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inclou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també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identificació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número del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s'haja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carregat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xec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del titular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d'aquesta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(que ha de ser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sempre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96114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  <a:r>
                        <a:rPr lang="es-ES" sz="11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són</a:t>
                      </a:r>
                      <a:r>
                        <a:rPr lang="es-ES" sz="11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vàlids</a:t>
                      </a:r>
                      <a:r>
                        <a:rPr lang="es-ES" sz="11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1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xecs</a:t>
                      </a:r>
                      <a:r>
                        <a:rPr lang="es-ES" sz="11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 portador</a:t>
                      </a: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10368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3192E12-F14A-6F30-5A0E-D38D5BC8D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89829"/>
              </p:ext>
            </p:extLst>
          </p:nvPr>
        </p:nvGraphicFramePr>
        <p:xfrm>
          <a:off x="167948" y="4263001"/>
          <a:ext cx="11605643" cy="1228080"/>
        </p:xfrm>
        <a:graphic>
          <a:graphicData uri="http://schemas.openxmlformats.org/drawingml/2006/table">
            <a:tbl>
              <a:tblPr firstRow="1" firstCol="1" bandRow="1"/>
              <a:tblGrid>
                <a:gridCol w="2843700">
                  <a:extLst>
                    <a:ext uri="{9D8B030D-6E8A-4147-A177-3AD203B41FA5}">
                      <a16:colId xmlns:a16="http://schemas.microsoft.com/office/drawing/2014/main" val="2329549091"/>
                    </a:ext>
                  </a:extLst>
                </a:gridCol>
                <a:gridCol w="3137482">
                  <a:extLst>
                    <a:ext uri="{9D8B030D-6E8A-4147-A177-3AD203B41FA5}">
                      <a16:colId xmlns:a16="http://schemas.microsoft.com/office/drawing/2014/main" val="1850727891"/>
                    </a:ext>
                  </a:extLst>
                </a:gridCol>
                <a:gridCol w="5624461">
                  <a:extLst>
                    <a:ext uri="{9D8B030D-6E8A-4147-A177-3AD203B41FA5}">
                      <a16:colId xmlns:a16="http://schemas.microsoft.com/office/drawing/2014/main" val="1929696745"/>
                    </a:ext>
                  </a:extLst>
                </a:gridCol>
              </a:tblGrid>
              <a:tr h="38452">
                <a:tc gridSpan="3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PAGAMENT EN EFECTIU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075875"/>
                  </a:ext>
                </a:extLst>
              </a:tr>
              <a:tr h="199380">
                <a:tc rowSpan="6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justificar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efectiu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incorregudes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s'hauran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algun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rebut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en el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reflectir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la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informació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l'empresa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persona que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ofereix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servei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proveïdor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seu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CIF o NIF.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029868"/>
                  </a:ext>
                </a:extLst>
              </a:tr>
              <a:tr h="1591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Número de la factura que sosté la despesa, data d'emissió i concepte de la despesa.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224581"/>
                  </a:ext>
                </a:extLst>
              </a:tr>
              <a:tr h="1189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Import, desglossat en base imposable i IVA.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926427"/>
                  </a:ext>
                </a:extLst>
              </a:tr>
              <a:tr h="1189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l'entitat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beneficiària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pagadora de la despesa.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518298"/>
                  </a:ext>
                </a:extLst>
              </a:tr>
              <a:tr h="1189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Les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cartes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subscrites o validades per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òrgans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competents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entitats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autoritzats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rebre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605539"/>
                  </a:ext>
                </a:extLst>
              </a:tr>
              <a:tr h="384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Certificacions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acreditatives de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l'ingrés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89101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D5ADEC76-9BF4-4D32-4296-7BA6094CF156}"/>
              </a:ext>
            </a:extLst>
          </p:cNvPr>
          <p:cNvSpPr txBox="1"/>
          <p:nvPr/>
        </p:nvSpPr>
        <p:spPr>
          <a:xfrm>
            <a:off x="149240" y="5491081"/>
            <a:ext cx="4775097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justificants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pagament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despeses</a:t>
            </a: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línia</a:t>
            </a:r>
            <a:endParaRPr lang="es-ES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F5D25D9-D228-74EC-D34F-77238E779DE1}"/>
              </a:ext>
            </a:extLst>
          </p:cNvPr>
          <p:cNvSpPr txBox="1"/>
          <p:nvPr/>
        </p:nvSpPr>
        <p:spPr>
          <a:xfrm>
            <a:off x="167948" y="5789788"/>
            <a:ext cx="116056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el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pagament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s'haja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efectuat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línia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serà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que en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els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documents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que justifiquen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aqueix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pagament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figure </a:t>
            </a:r>
            <a:r>
              <a:rPr lang="es-ES" sz="1100" dirty="0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el </a:t>
            </a:r>
            <a:r>
              <a:rPr lang="es-ES" sz="1100" dirty="0" err="1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nom</a:t>
            </a:r>
            <a:r>
              <a:rPr lang="es-ES" sz="1100" dirty="0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i el CIF de </a:t>
            </a:r>
            <a:r>
              <a:rPr lang="es-ES" sz="1100" dirty="0" err="1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l'entitat</a:t>
            </a:r>
            <a:r>
              <a:rPr lang="es-ES" sz="1100" dirty="0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beneficiària</a:t>
            </a:r>
            <a:r>
              <a:rPr lang="es-ES" sz="1100" dirty="0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, el </a:t>
            </a:r>
            <a:r>
              <a:rPr lang="es-ES" sz="1100" dirty="0" err="1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concepte</a:t>
            </a:r>
            <a:r>
              <a:rPr lang="es-ES" sz="1100" dirty="0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de la despesa i la data en </a:t>
            </a:r>
            <a:r>
              <a:rPr lang="es-ES" sz="1100" dirty="0" err="1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què</a:t>
            </a:r>
            <a:r>
              <a:rPr lang="es-ES" sz="1100" dirty="0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es </a:t>
            </a:r>
            <a:r>
              <a:rPr lang="es-ES" sz="1100" dirty="0" err="1">
                <a:effectLst/>
                <a:highlight>
                  <a:srgbClr val="99CC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produeix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seran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vàlids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els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pagaments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realitzats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en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els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quals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no conste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documentalment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que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l'entitat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en la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qual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reverteix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la despesa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és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l'entitat</a:t>
            </a:r>
            <a:r>
              <a:rPr lang="es-ES" sz="1100" dirty="0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highlight>
                  <a:srgbClr val="F3E1D7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beneficiària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7875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424418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2200" dirty="0">
                <a:solidFill>
                  <a:schemeClr val="accent1">
                    <a:lumMod val="75000"/>
                  </a:schemeClr>
                </a:solidFill>
              </a:rPr>
              <a:t>REINTEGRAMENT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1F7E28B-16F4-2D37-7CE5-305B72CE1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02929"/>
              </p:ext>
            </p:extLst>
          </p:nvPr>
        </p:nvGraphicFramePr>
        <p:xfrm>
          <a:off x="98889" y="1247707"/>
          <a:ext cx="11674703" cy="1755585"/>
        </p:xfrm>
        <a:graphic>
          <a:graphicData uri="http://schemas.openxmlformats.org/drawingml/2006/table">
            <a:tbl>
              <a:tblPr firstRow="1" firstCol="1" bandRow="1"/>
              <a:tblGrid>
                <a:gridCol w="11674703">
                  <a:extLst>
                    <a:ext uri="{9D8B030D-6E8A-4147-A177-3AD203B41FA5}">
                      <a16:colId xmlns:a16="http://schemas.microsoft.com/office/drawing/2014/main" val="8589464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Segons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l'article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catorzé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Resolució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la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convoquen les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ajudes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en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casos: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36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Incompliment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l'obligació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483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Obtindre la subvenció sense reunir les condicions requerides.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370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Incompliment de la finalitat per a la qual va ser concedida la subvenció.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62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Incompliment de les condicions imposades a les entitats beneficiàries amb motiu de la concessió de la subvenció.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316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Tots aquells casos que estableix l'article 37 de la LGS. 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14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reintegrament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percebudes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l'exigència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l'interés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demora des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o,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cas,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revocació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064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49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71324"/>
            <a:ext cx="2801923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2200" dirty="0">
                <a:solidFill>
                  <a:schemeClr val="accent1">
                    <a:lumMod val="75000"/>
                  </a:schemeClr>
                </a:solidFill>
              </a:rPr>
              <a:t>PLA DE CONTROL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1F7E28B-16F4-2D37-7CE5-305B72CE1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77219"/>
              </p:ext>
            </p:extLst>
          </p:nvPr>
        </p:nvGraphicFramePr>
        <p:xfrm>
          <a:off x="98887" y="508176"/>
          <a:ext cx="11674703" cy="2654046"/>
        </p:xfrm>
        <a:graphic>
          <a:graphicData uri="http://schemas.openxmlformats.org/drawingml/2006/table">
            <a:tbl>
              <a:tblPr firstRow="1" firstCol="1" bandRow="1"/>
              <a:tblGrid>
                <a:gridCol w="11674703">
                  <a:extLst>
                    <a:ext uri="{9D8B030D-6E8A-4147-A177-3AD203B41FA5}">
                      <a16:colId xmlns:a16="http://schemas.microsoft.com/office/drawing/2014/main" val="8589464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Segons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l'article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dinové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 convoquen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ajudes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General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d'Innovació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Educativa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Ordenació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Pla de Control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mitjançant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d'un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10%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concedit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això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mitjançant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aleatori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requerirà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seleccionades,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completar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L'execució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Pla de Control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abastarà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Comprovació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administrativa i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Comprovació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mostres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risc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	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Comprovació</a:t>
                      </a:r>
                      <a:r>
                        <a:rPr lang="es-ES" sz="1400" dirty="0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sobre el </a:t>
                      </a:r>
                      <a:r>
                        <a:rPr lang="es-ES" sz="1400" dirty="0" err="1">
                          <a:effectLst/>
                          <a:highlight>
                            <a:srgbClr val="99CC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terreny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536899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71428C-777A-49F7-A9ED-A463DE5AB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77852"/>
              </p:ext>
            </p:extLst>
          </p:nvPr>
        </p:nvGraphicFramePr>
        <p:xfrm>
          <a:off x="98886" y="3206721"/>
          <a:ext cx="11674703" cy="2897000"/>
        </p:xfrm>
        <a:graphic>
          <a:graphicData uri="http://schemas.openxmlformats.org/drawingml/2006/table">
            <a:tbl>
              <a:tblPr firstRow="1" firstCol="1" bandRow="1"/>
              <a:tblGrid>
                <a:gridCol w="11674703">
                  <a:extLst>
                    <a:ext uri="{9D8B030D-6E8A-4147-A177-3AD203B41FA5}">
                      <a16:colId xmlns:a16="http://schemas.microsoft.com/office/drawing/2014/main" val="16636829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entitats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beneficiàries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tenen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l'obligació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conservar i aportar, en el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seu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cas, tota la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requerida, que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podrà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incloure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3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Qualsevol document (fotografia del desenvolupament de l'activitat, part d'assistència, etc.) que verifique l'efectiva realització i les dates d'execució de les activitats subvencionades.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05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Extracte o còpia certificada del registre comptable o d'ingrés on s'informe l'ajuda rebuda i la documentació que ho suporte, identificant-se indubtablement l'entitat beneficiària.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91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Extracte o còpia certificada del registre comptable de despesa de l'activitat subvencionada requerida i la documentació que ho suporte, identificant-se clarament l'activitat, la data de despesa, la factura corresponent i l'entitat beneficiària.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3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Aportació del material gràfic (fullets, cartells, tríptics, amb els logos autoritzats), fotografies de les activitats o material utilitzat en l'avaluació (qüestionaris, informes de resultats), llistat d'assistents i altres que es consideren oportuns.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28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acredite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s'ha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incorporat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manera visible en el material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s'utilitze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difusió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dels programes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subvencionats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logotip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Conselleria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d'Educació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Cultura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poder identificar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l'origen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26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Qualsevol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es considere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 la correcta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l'aplicació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concedit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l'efectiva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correcta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subvencionades.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50126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A243D62-D6DE-B6F4-B715-835E9D84ECD4}"/>
              </a:ext>
            </a:extLst>
          </p:cNvPr>
          <p:cNvSpPr txBox="1"/>
          <p:nvPr/>
        </p:nvSpPr>
        <p:spPr>
          <a:xfrm>
            <a:off x="98885" y="6148220"/>
            <a:ext cx="11674703" cy="265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Pla de Control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està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publicat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la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pàgina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web de les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subvencions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la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accedir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aquest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es-E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enllaç</a:t>
            </a: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7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228" y="0"/>
            <a:ext cx="3735978" cy="524311"/>
          </a:xfrm>
          <a:blipFill dpi="0" rotWithShape="1">
            <a:blip r:embed="rId2">
              <a:alphaModFix amt="7000"/>
            </a:blip>
            <a:srcRect/>
            <a:tile tx="0" ty="0" sx="50000" sy="50000" flip="none" algn="tl"/>
          </a:blipFill>
        </p:spPr>
        <p:txBody>
          <a:bodyPr rtlCol="0" anchor="b">
            <a:normAutofit/>
          </a:bodyPr>
          <a:lstStyle/>
          <a:p>
            <a:pPr rtl="0"/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NORMATIVA REGULADORA</a:t>
            </a:r>
            <a:endParaRPr lang="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4E3CFC-4FAF-40B2-AD4C-E1249616B79B}"/>
              </a:ext>
            </a:extLst>
          </p:cNvPr>
          <p:cNvSpPr txBox="1"/>
          <p:nvPr/>
        </p:nvSpPr>
        <p:spPr>
          <a:xfrm>
            <a:off x="285226" y="1935632"/>
            <a:ext cx="11350304" cy="2336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-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Llei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38/2003, de 17 de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novembre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General de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Subvencions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- El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Reial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decret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887/2006, de 21 de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juliol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pel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qual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s'aprova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el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Reglament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de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Llei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General de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Subvencions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-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Llei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1/2015, de 6 de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febrer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de la Generalitat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d'Hisenda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Pública del Sector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Públic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Instrumental i de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Subvencions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-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L'Ordre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25/2021, d'1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d'agost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de la Conselleria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d'Educació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Investigació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Cultura i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Esport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per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qual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s'aproven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les bases reguladores de les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subvencions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destinades 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municipis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de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Comunitat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Valenciana per a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realització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d'activitats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extraescolars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complementàries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culturals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i esportives dirigides a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seua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població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escolar entre tres i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díhuit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anys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-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Resolució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de la Conselleria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d'Educació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Cultura i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Esport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per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qual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es convoquen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subvencions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destinades 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municipis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de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Comunitat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Valenciana per a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realització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d'activitats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extraescolars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complementàries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culturals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i esportives dirigides a la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seua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població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escolar entre tres i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díhuit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anys</a:t>
            </a:r>
            <a:r>
              <a:rPr lang="es-ES" sz="1400" dirty="0">
                <a:effectLst/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1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112" y="-107201"/>
            <a:ext cx="4404219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2200" dirty="0">
                <a:solidFill>
                  <a:schemeClr val="accent1">
                    <a:lumMod val="75000"/>
                  </a:schemeClr>
                </a:solidFill>
              </a:rPr>
              <a:t>DESPESES SUBVENCIONABLES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51006EE-EDA4-4F57-131E-21A86A7E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758"/>
              </p:ext>
            </p:extLst>
          </p:nvPr>
        </p:nvGraphicFramePr>
        <p:xfrm>
          <a:off x="167951" y="726943"/>
          <a:ext cx="10863744" cy="4328131"/>
        </p:xfrm>
        <a:graphic>
          <a:graphicData uri="http://schemas.openxmlformats.org/drawingml/2006/table">
            <a:tbl>
              <a:tblPr firstRow="1" firstCol="1" bandRow="1"/>
              <a:tblGrid>
                <a:gridCol w="5431872">
                  <a:extLst>
                    <a:ext uri="{9D8B030D-6E8A-4147-A177-3AD203B41FA5}">
                      <a16:colId xmlns:a16="http://schemas.microsoft.com/office/drawing/2014/main" val="704944711"/>
                    </a:ext>
                  </a:extLst>
                </a:gridCol>
                <a:gridCol w="5431872">
                  <a:extLst>
                    <a:ext uri="{9D8B030D-6E8A-4147-A177-3AD203B41FA5}">
                      <a16:colId xmlns:a16="http://schemas.microsoft.com/office/drawing/2014/main" val="3345311596"/>
                    </a:ext>
                  </a:extLst>
                </a:gridCol>
              </a:tblGrid>
              <a:tr h="1643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 SUBVENCIONABLES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881161"/>
                  </a:ext>
                </a:extLst>
              </a:tr>
              <a:tr h="12419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Les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corrents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funcionament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de manera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indubtable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estiguen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relacionats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directament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subvencionada i que es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realitzen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període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comprés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convocatòria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Característiques: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Béns fungibles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Duració inferior a l'exercici econòmic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Despeses previsiblement reiteratives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No inventariables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63322"/>
                  </a:ext>
                </a:extLst>
              </a:tr>
              <a:tr h="50833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Les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personal que de manera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indubtable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estiguen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relacionats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directament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subvencionada i que es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realitzen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període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comprés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convocatòria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96380"/>
                  </a:ext>
                </a:extLst>
              </a:tr>
              <a:tr h="50833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Les despeses de desplaçament (s'exclouen les despeses de restauració i allotjament) directament relacionats amb les activitats extraescolars subvencionades (Decret 7/2023, de 27 de gener, del Consell).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73712"/>
                  </a:ext>
                </a:extLst>
              </a:tr>
              <a:tr h="33635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d) Les despeses de contractació de serveis per a la realització de les activitats subvencionades.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404967"/>
                  </a:ext>
                </a:extLst>
              </a:tr>
              <a:tr h="33635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considerarà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despesa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realitzada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que ha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sigut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pagat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efectivament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anterioritat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la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finalització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termini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determinat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corresponent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convocatòria</a:t>
                      </a:r>
                      <a:r>
                        <a:rPr lang="es-ES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79655"/>
                  </a:ext>
                </a:extLst>
              </a:tr>
              <a:tr h="1643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 EXCLOSES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921686"/>
                  </a:ext>
                </a:extLst>
              </a:tr>
              <a:tr h="33635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Despeses inventariables</a:t>
                      </a: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per exemple, dispositius electrònics i qualsevol element amb una duració superior a 1 any.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0349"/>
                  </a:ext>
                </a:extLst>
              </a:tr>
              <a:tr h="16437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no tinguen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relació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directa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l'activitat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subvencionada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9" marR="65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70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3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ES" sz="2200" dirty="0">
                <a:solidFill>
                  <a:schemeClr val="accent1">
                    <a:lumMod val="75000"/>
                  </a:schemeClr>
                </a:solidFill>
              </a:rPr>
              <a:t>ALTA DE COMPTES BANCARIS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4E3CFC-4FAF-40B2-AD4C-E1249616B79B}"/>
              </a:ext>
            </a:extLst>
          </p:cNvPr>
          <p:cNvSpPr txBox="1"/>
          <p:nvPr/>
        </p:nvSpPr>
        <p:spPr>
          <a:xfrm>
            <a:off x="662730" y="1133550"/>
            <a:ext cx="1740163" cy="34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6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Comptes</a:t>
            </a:r>
            <a:r>
              <a:rPr lang="es-ES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6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bancaris</a:t>
            </a:r>
            <a:r>
              <a:rPr lang="es-ES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s-ES" sz="1600" dirty="0">
              <a:solidFill>
                <a:srgbClr val="0070C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5BDF6F4-51AE-B0F8-4999-8A1760DD6E0F}"/>
              </a:ext>
            </a:extLst>
          </p:cNvPr>
          <p:cNvSpPr txBox="1"/>
          <p:nvPr/>
        </p:nvSpPr>
        <p:spPr>
          <a:xfrm>
            <a:off x="662730" y="1602233"/>
            <a:ext cx="10984408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d'aquests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requisits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marca la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convocatòria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imprescindible que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l'ajuntament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dispose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d'un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es-ES" sz="1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bancari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donat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d'alta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la Generalitat Valenciana.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Aquest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número de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s'informarà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la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sol·licitud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subvenció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Si el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està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donada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d'alta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encara o ha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patit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alguna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modificació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les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seues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dades,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haurà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d'activar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-se en la base de dades de la Generalitat Valenciana,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seguint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següents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instruccions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4362EA-B90F-8726-9DA5-DB10D7A21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60782"/>
              </p:ext>
            </p:extLst>
          </p:nvPr>
        </p:nvGraphicFramePr>
        <p:xfrm>
          <a:off x="662730" y="2673292"/>
          <a:ext cx="10962589" cy="2562226"/>
        </p:xfrm>
        <a:graphic>
          <a:graphicData uri="http://schemas.openxmlformats.org/drawingml/2006/table">
            <a:tbl>
              <a:tblPr firstRow="1" firstCol="1" bandRow="1"/>
              <a:tblGrid>
                <a:gridCol w="10962589">
                  <a:extLst>
                    <a:ext uri="{9D8B030D-6E8A-4147-A177-3AD203B41FA5}">
                      <a16:colId xmlns:a16="http://schemas.microsoft.com/office/drawing/2014/main" val="34765614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ALTA DE COMPTES BANCARIS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necessari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donar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d'alta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(o modificada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algun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seues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dades) a través del sistema </a:t>
                      </a: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el </a:t>
                      </a:r>
                      <a:r>
                        <a:rPr lang="es-ES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certificat</a:t>
                      </a:r>
                      <a:r>
                        <a:rPr lang="es-ES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electrònic</a:t>
                      </a:r>
                      <a:r>
                        <a:rPr lang="es-ES" sz="1400" u="sng" dirty="0"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persona jurídica.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480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 </a:t>
                      </a:r>
                      <a:r>
                        <a:rPr lang="es-ES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realitzarà</a:t>
                      </a:r>
                      <a:r>
                        <a:rPr lang="es-ES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través del </a:t>
                      </a:r>
                      <a:r>
                        <a:rPr lang="es-ES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</a:t>
                      </a:r>
                      <a:r>
                        <a:rPr lang="es-ES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enllaç</a:t>
                      </a:r>
                      <a:r>
                        <a:rPr lang="es-ES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https://www.tramita.gva.es/ctt-att-atr/asistente/iniciarTramite.html?tramite=PROPER&amp;version=1&amp;idioma=es&amp;idProcGuc=22648&amp;idCatGuc=PR&amp;login=c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116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 clicar sobre l'enllaç alhora que es manté premuda la tecla CONTROL, accedirà directament a l'assistent de tramitació que li anirà guiant en el procés).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22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vegada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tràmit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través del sistema </a:t>
                      </a: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obtindrà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resguard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d'enviar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electrònic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l'adreça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participaciosocial@gva.es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còpia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dades incorporades en </a:t>
                      </a:r>
                      <a:r>
                        <a:rPr lang="es-E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conste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titularitat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789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69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9219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73472F9-C69E-C53B-81D1-E7F77E92F628}"/>
              </a:ext>
            </a:extLst>
          </p:cNvPr>
          <p:cNvSpPr txBox="1"/>
          <p:nvPr/>
        </p:nvSpPr>
        <p:spPr>
          <a:xfrm>
            <a:off x="31673" y="645154"/>
            <a:ext cx="11605641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L'acreditació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l'aplicació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les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subvencions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quals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 ser concedida es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durà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terme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través del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compte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justificatiu</a:t>
            </a:r>
            <a:r>
              <a:rPr lang="es-E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4C68B63-8F86-008D-7F60-669700BA0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59866"/>
              </p:ext>
            </p:extLst>
          </p:nvPr>
        </p:nvGraphicFramePr>
        <p:xfrm>
          <a:off x="167948" y="1155896"/>
          <a:ext cx="11605641" cy="760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564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</a:tblGrid>
              <a:tr h="231349">
                <a:tc>
                  <a:txBody>
                    <a:bodyPr/>
                    <a:lstStyle/>
                    <a:p>
                      <a:r>
                        <a:rPr lang="es-ES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Termini </a:t>
                      </a:r>
                      <a:r>
                        <a:rPr lang="es-ES" sz="1400" b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màxim</a:t>
                      </a:r>
                      <a:r>
                        <a:rPr lang="es-ES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1400" b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presentació</a:t>
                      </a:r>
                      <a:endParaRPr lang="es-ES" sz="1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133002"/>
                  </a:ext>
                </a:extLst>
              </a:tr>
              <a:tr h="4557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subvencions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s'establirà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concessió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0C9E7BC-BC36-3DA1-FCA7-F012DC9BD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099452"/>
              </p:ext>
            </p:extLst>
          </p:nvPr>
        </p:nvGraphicFramePr>
        <p:xfrm>
          <a:off x="167948" y="2197604"/>
          <a:ext cx="11605641" cy="336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564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</a:tblGrid>
              <a:tr h="320622">
                <a:tc>
                  <a:txBody>
                    <a:bodyPr/>
                    <a:lstStyle/>
                    <a:p>
                      <a:r>
                        <a:rPr lang="es-ES" sz="1400" dirty="0" err="1">
                          <a:solidFill>
                            <a:srgbClr val="00B0F0"/>
                          </a:solidFill>
                        </a:rPr>
                        <a:t>Lloc</a:t>
                      </a:r>
                      <a:r>
                        <a:rPr lang="es-ES" sz="1400" dirty="0">
                          <a:solidFill>
                            <a:srgbClr val="00B0F0"/>
                          </a:solidFill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B0F0"/>
                          </a:solidFill>
                        </a:rPr>
                        <a:t>presentació</a:t>
                      </a:r>
                      <a:endParaRPr lang="es-ES" sz="1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133002"/>
                  </a:ext>
                </a:extLst>
              </a:tr>
              <a:tr h="9814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justificativa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s'aportarà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telemàtica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termini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indicat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a través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següent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enllaç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Tràmit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telemàtic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per a aportar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documentació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d'accedir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electrònic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utilitzat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sol·licitud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seleccionar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l'Apartat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D: Dades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l'expedient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número EDEXAY/2023/.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presentar-se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pdf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vàlides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fotografies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d'aquests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es-E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Qualsevol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l'accés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tràmit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telemàtic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(java,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navegadors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...),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s'atendrà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electrònic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generalitat_en_red@gva.es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47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4C68B63-8F86-008D-7F60-669700BA0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954799"/>
              </p:ext>
            </p:extLst>
          </p:nvPr>
        </p:nvGraphicFramePr>
        <p:xfrm>
          <a:off x="167951" y="789571"/>
          <a:ext cx="11605642" cy="527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1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303399">
                <a:tc gridSpan="2">
                  <a:txBody>
                    <a:bodyPr/>
                    <a:lstStyle/>
                    <a:p>
                      <a:r>
                        <a:rPr lang="es-ES" sz="1400" b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Tramitació</a:t>
                      </a:r>
                      <a:r>
                        <a:rPr lang="es-ES" sz="1400" b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400" b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justificació</a:t>
                      </a:r>
                      <a:endParaRPr lang="es-ES" sz="1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133002"/>
                  </a:ext>
                </a:extLst>
              </a:tr>
              <a:tr h="52899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L'acreditació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través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de:</a:t>
                      </a:r>
                      <a:endParaRPr lang="es-E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8141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s-ES" sz="1400" b="1" dirty="0" err="1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Memória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Explicativa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s'han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terme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reculla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l'execució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cadascuna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subvencionades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segons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presentat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en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sol·licitud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	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desglossar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identificar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clarament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cadascuna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realitzades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que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hauran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coincidir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les programades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segons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presentat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costat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sol·licitud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l'ajuda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Parell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cadascuna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realitzades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incloses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en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d'informar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-se si es tracta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d'una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complementària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 extraescolar,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i,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cas,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tipus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serveis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contractats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per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desenvolupament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referències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les factures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justificants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pagament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associats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així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la data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realització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d'incloure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el nombre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participants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en cada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el global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descriure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objectius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aconseguits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en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realització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l'avaluació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resultat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d'aquestes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i,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cas,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canvis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produïts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relació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el que 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preveu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inicial i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d'aquests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canvis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	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informació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facilitada a través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d'execució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s'utilitzarà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per a valorar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conformitat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pressupost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executat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la despesa subvencionable indicada en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Resolució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Concessió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l'ajuda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així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l'avaluació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utilitat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concessió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l'ajuda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ser signada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representant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l'entitat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beneficiària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un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orientatiu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memòria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des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pàgina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web de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Enlace al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model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orientatiu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 de la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memòria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/>
                        </a:rPr>
                        <a:t> justificativa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67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116051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4C68B63-8F86-008D-7F60-669700BA0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5597"/>
              </p:ext>
            </p:extLst>
          </p:nvPr>
        </p:nvGraphicFramePr>
        <p:xfrm>
          <a:off x="167951" y="860514"/>
          <a:ext cx="11605641" cy="4578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298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9676343">
                  <a:extLst>
                    <a:ext uri="{9D8B030D-6E8A-4147-A177-3AD203B41FA5}">
                      <a16:colId xmlns:a16="http://schemas.microsoft.com/office/drawing/2014/main" val="2158905555"/>
                    </a:ext>
                  </a:extLst>
                </a:gridCol>
              </a:tblGrid>
              <a:tr h="30339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F549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F549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2F549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justificatiu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dirty="0">
                        <a:solidFill>
                          <a:srgbClr val="EFF1F3"/>
                        </a:solidFill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</a:pP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Comprén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totes les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incorregudes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realització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Aquestes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despeses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justifiquen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mitjançant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presentació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les factures i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justificants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pagament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d'aquestes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lvl="0" algn="l">
                        <a:lnSpc>
                          <a:spcPct val="107000"/>
                        </a:lnSpc>
                      </a:pPr>
                      <a:endParaRPr lang="es-E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lvl="0" algn="l">
                        <a:lnSpc>
                          <a:spcPct val="107000"/>
                        </a:lnSpc>
                      </a:pP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responsabilitat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declarant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l'exacta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veracitat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d'aquests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directa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correspondència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les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presentades.</a:t>
                      </a:r>
                    </a:p>
                    <a:p>
                      <a:pPr marL="457200" lvl="0" algn="l">
                        <a:lnSpc>
                          <a:spcPct val="107000"/>
                        </a:lnSpc>
                      </a:pPr>
                      <a:endParaRPr lang="es-E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lvl="0" algn="l">
                        <a:lnSpc>
                          <a:spcPct val="107000"/>
                        </a:lnSpc>
                      </a:pP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a la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presentació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compte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justificatiu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s'utilitzaran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models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d'annex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publicats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la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pàgina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web de la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subvenció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quals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es detallen a </a:t>
                      </a:r>
                      <a:r>
                        <a:rPr lang="es-ES" sz="1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continuació</a:t>
                      </a:r>
                      <a:r>
                        <a:rPr lang="es-E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457200" lvl="0" algn="l">
                        <a:lnSpc>
                          <a:spcPct val="107000"/>
                        </a:lnSpc>
                      </a:pPr>
                      <a:endParaRPr lang="es-E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https://ceice.gva.es/va/web/madres-padres-alumnos/subvencions-ajuntaments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133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1: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s'han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obligatòriament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8141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- ANNEX I: MODEL DE JUSTIFICACIÓ DE SUBVENCIONS PER ALS MUNICIPIS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highlight>
                          <a:srgbClr val="F3E1D7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imprescindible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 presentar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d'emplenar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i signar-se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tenint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caràcter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quantitats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imputades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l'apartat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hauran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coincidir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les registrades en la resta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           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 en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aquest</a:t>
                      </a:r>
                      <a:r>
                        <a:rPr lang="es-ES" sz="1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s-ES" sz="14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enllaç</a:t>
                      </a:r>
                      <a:endParaRPr lang="es-ES" dirty="0"/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42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21487" cy="472765"/>
          </a:xfrm>
        </p:spPr>
        <p:txBody>
          <a:bodyPr rtlCol="0" anchor="b">
            <a:normAutofit fontScale="90000"/>
          </a:bodyPr>
          <a:lstStyle/>
          <a:p>
            <a:pPr rtl="0"/>
            <a:br>
              <a:rPr lang="es-E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0" lang="es-ES" sz="2200" b="0" i="0" u="none" strike="noStrike" kern="1200" cap="none" spc="-50" normalizeH="0" baseline="0" noProof="0" dirty="0">
                <a:ln>
                  <a:noFill/>
                </a:ln>
                <a:solidFill>
                  <a:srgbClr val="9BA8B7">
                    <a:lumMod val="75000"/>
                  </a:srgbClr>
                </a:solidFill>
                <a:effectLst/>
                <a:uLnTx/>
                <a:uFillTx/>
                <a:latin typeface="Bookman Old Style" panose="020F0302020204030204"/>
                <a:ea typeface="+mj-ea"/>
                <a:cs typeface="+mj-cs"/>
              </a:rPr>
              <a:t>INSTRUCIONS GENERALS PER A LA JUSTIFICACIÓ</a:t>
            </a:r>
            <a:endParaRPr lang="e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6DE1698-9658-4225-8AA0-4D1F76351746}"/>
              </a:ext>
            </a:extLst>
          </p:cNvPr>
          <p:cNvSpPr txBox="1"/>
          <p:nvPr/>
        </p:nvSpPr>
        <p:spPr>
          <a:xfrm>
            <a:off x="167951" y="6446973"/>
            <a:ext cx="8770776" cy="375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rgbClr val="9BA8B7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1800" b="0" i="0" u="none" strike="noStrike" kern="1200" cap="all" spc="200" normalizeH="0" baseline="0" noProof="0" dirty="0">
                <a:ln>
                  <a:noFill/>
                </a:ln>
                <a:solidFill>
                  <a:srgbClr val="4472C4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 GENERAL D’INNOVACIÓ EDUCATIVA I ORDENACIÓ</a:t>
            </a:r>
            <a:endParaRPr kumimoji="0" lang="es" sz="2400" b="0" i="0" u="none" strike="noStrike" kern="1200" cap="all" spc="2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Franklin Gothic Book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A2A5A-9912-489E-9A1E-10670C10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4C68B63-8F86-008D-7F60-669700BA0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53709"/>
              </p:ext>
            </p:extLst>
          </p:nvPr>
        </p:nvGraphicFramePr>
        <p:xfrm>
          <a:off x="167950" y="1068270"/>
          <a:ext cx="11605641" cy="1837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181">
                  <a:extLst>
                    <a:ext uri="{9D8B030D-6E8A-4147-A177-3AD203B41FA5}">
                      <a16:colId xmlns:a16="http://schemas.microsoft.com/office/drawing/2014/main" val="1421035570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1507910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1: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Annexos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s'han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presentar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obligatòriament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001297"/>
                  </a:ext>
                </a:extLst>
              </a:tr>
              <a:tr h="8141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3E1D7"/>
                          </a:highlight>
                          <a:latin typeface="+mn-lt"/>
                          <a:ea typeface="+mn-ea"/>
                          <a:cs typeface="+mn-cs"/>
                        </a:rPr>
                        <a:t>ANNEX I-A: ALTRES AJUDES REBUDES PER Al PROJECTE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document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3E1D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imprescindible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a presentar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justificació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d'emplenar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-se i signar-se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tenint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caràcter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certificació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descarregar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l'annex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I-A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enllaç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1400" dirty="0">
                        <a:effectLst/>
                        <a:highlight>
                          <a:srgbClr val="F3E1D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F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7888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A112A22-CD2A-6EF9-8A81-545C0BF0F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18400"/>
              </p:ext>
            </p:extLst>
          </p:nvPr>
        </p:nvGraphicFramePr>
        <p:xfrm>
          <a:off x="167950" y="3185795"/>
          <a:ext cx="11605640" cy="2622677"/>
        </p:xfrm>
        <a:graphic>
          <a:graphicData uri="http://schemas.openxmlformats.org/drawingml/2006/table">
            <a:tbl>
              <a:tblPr firstRow="1" firstCol="1" bandRow="1"/>
              <a:tblGrid>
                <a:gridCol w="1409180">
                  <a:extLst>
                    <a:ext uri="{9D8B030D-6E8A-4147-A177-3AD203B41FA5}">
                      <a16:colId xmlns:a16="http://schemas.microsoft.com/office/drawing/2014/main" val="2091588612"/>
                    </a:ext>
                  </a:extLst>
                </a:gridCol>
                <a:gridCol w="10196460">
                  <a:extLst>
                    <a:ext uri="{9D8B030D-6E8A-4147-A177-3AD203B41FA5}">
                      <a16:colId xmlns:a16="http://schemas.microsoft.com/office/drawing/2014/main" val="323411598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EMPLENAR-HO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A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35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 A:</a:t>
                      </a:r>
                      <a:endParaRPr lang="es-E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Haurà d'informar-se el nom de l'ajuntament i el CIF.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786627"/>
                  </a:ext>
                </a:extLst>
              </a:tr>
              <a:tr h="177165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Apartat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B: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S'informarà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en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cadascun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respectius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total del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rebuda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Conselleria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d'Educació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Cultura 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,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seu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cas,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altres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ingressos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i/o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subvencions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rebudes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finançament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Si no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s'ha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mena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d'ingrés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l'ajuda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Conselleria,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aquest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camp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s'informarà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 0.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 el cas de si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haver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rebut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altres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ingressos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en les files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inferiors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s'informarà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cadascun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organismes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dels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quals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s'haja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rebut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l'import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en quina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sigut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aplicat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fent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referència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codi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qual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està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identificada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l'activitat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en el </a:t>
                      </a:r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projecte</a:t>
                      </a:r>
                      <a:r>
                        <a:rPr lang="es-E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515564"/>
                  </a:ext>
                </a:extLst>
              </a:tr>
              <a:tr h="414655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L'annex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haurà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ser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signat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segellat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representant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l'ajuntament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67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10313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55_TF56160789" id="{C2DC987A-0B48-4979-B034-68C413B94724}" vid="{EBB2A43F-E20A-46BC-A25B-10B5E53BC58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{3A8E0D65-5608-4550-BB7A-660B46935558}tf56160789_win32</Template>
  <TotalTime>1381</TotalTime>
  <Words>5843</Words>
  <Application>Microsoft Office PowerPoint</Application>
  <PresentationFormat>Panorámica</PresentationFormat>
  <Paragraphs>390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Amasis MT Pro Black</vt:lpstr>
      <vt:lpstr>Bookman Old Style</vt:lpstr>
      <vt:lpstr>Calibri</vt:lpstr>
      <vt:lpstr>Calibri-Bold</vt:lpstr>
      <vt:lpstr>Franklin Gothic Book</vt:lpstr>
      <vt:lpstr>1_RetrospectVTI</vt:lpstr>
      <vt:lpstr>MANUAL D'INSTRUCCIONS DE JUSTIFICACIÓ DE SUBVENCIONS    ACTIVITATS EXTRAESCOLARS I COMPLEMENTÀRIES AJUNTAMENTS</vt:lpstr>
      <vt:lpstr>A TINDRE EN COMPTE</vt:lpstr>
      <vt:lpstr>NORMATIVA REGULADORA</vt:lpstr>
      <vt:lpstr>  DESPESES SUBVENCIONABLES</vt:lpstr>
      <vt:lpstr>  ALTA DE COMPTES BANCARIS</vt:lpstr>
      <vt:lpstr>  INSTRUCCIONS GENERALS PER A LA JUSTIFICACIÓ</vt:lpstr>
      <vt:lpstr> INSTRUCCIONS GENERALS PER A LA JUSTIFICACIÓ</vt:lpstr>
      <vt:lpstr> INSTRUCIONS GENERALS PER A LA JUSTIFICACIÓ</vt:lpstr>
      <vt:lpstr> INSTRUCIONS GENERALS PER A LA JUSTIFICACIÓ</vt:lpstr>
      <vt:lpstr> INSTRUCIONS GENERALS PER A LA JUSTIFICACIÓ</vt:lpstr>
      <vt:lpstr> INSTRUCIONS GENERALS PER A LA JUSTIFICACIÓ</vt:lpstr>
      <vt:lpstr> INSTRUCIONS GENERALS PER A LA JUSTIFICACIÓ</vt:lpstr>
      <vt:lpstr> INSTRUCIONS GENERALS PER A LA JUSTIFICACIÓ</vt:lpstr>
      <vt:lpstr> INSTRUCIONS GENERALS PER A LA JUSTIFICACIÓ</vt:lpstr>
      <vt:lpstr> INSTRUCIONS GENERALS PER A LA JUSTIFICACIÓ</vt:lpstr>
      <vt:lpstr>  INSTRUCIONS GENERALS PER A LA JUSTIFICACIÓ</vt:lpstr>
      <vt:lpstr>  INSTRUCIONS GENERALS PER A LA JUSTIFICACIÓ</vt:lpstr>
      <vt:lpstr>    INSTRUCIONS GENERALS PER A LA JUSTIFICACIÓ</vt:lpstr>
      <vt:lpstr>  INSTRUCIONS GENERALS PER A LA JUSTIFICACIÓ</vt:lpstr>
      <vt:lpstr>  INSTRUCIONS GENERALS PER A LA JUSTIFICACIÓ</vt:lpstr>
      <vt:lpstr>  INSTRUCIONS GENERALS PER A LA JUSTIFICACIÓ</vt:lpstr>
      <vt:lpstr>  REINTEGRAMENT</vt:lpstr>
      <vt:lpstr>  PLA DE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D’INSTRUCCIONS DE JUSTIFICACIÓ DE SUBVENCIONS AMPAS, FEDERACIONS I CONFEDERACIONS</dc:title>
  <dc:creator>TOMÁS PORTA, JOSÉ LUIS</dc:creator>
  <cp:lastModifiedBy>TOMAS PORTA, JOSE LUIS</cp:lastModifiedBy>
  <cp:revision>26</cp:revision>
  <dcterms:created xsi:type="dcterms:W3CDTF">2023-01-20T09:04:05Z</dcterms:created>
  <dcterms:modified xsi:type="dcterms:W3CDTF">2023-04-04T10:53:24Z</dcterms:modified>
</cp:coreProperties>
</file>